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tiff" ContentType="image/tiff"/>
  <Default Extension="vml" ContentType="application/vnd.openxmlformats-officedocument.vmlDrawing"/>
  <Default Extension="gif" ContentType="image/gi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492" r:id="rId2"/>
    <p:sldId id="1493" r:id="rId3"/>
    <p:sldId id="1497" r:id="rId4"/>
    <p:sldId id="1494" r:id="rId5"/>
    <p:sldId id="1495" r:id="rId6"/>
    <p:sldId id="1496" r:id="rId7"/>
    <p:sldId id="1509" r:id="rId8"/>
    <p:sldId id="1498" r:id="rId9"/>
    <p:sldId id="1499" r:id="rId10"/>
    <p:sldId id="1500" r:id="rId11"/>
    <p:sldId id="1501" r:id="rId12"/>
    <p:sldId id="1502" r:id="rId13"/>
    <p:sldId id="1503" r:id="rId14"/>
    <p:sldId id="1504" r:id="rId15"/>
    <p:sldId id="1508" r:id="rId16"/>
    <p:sldId id="1510" r:id="rId17"/>
    <p:sldId id="1461" r:id="rId18"/>
    <p:sldId id="1511" r:id="rId19"/>
    <p:sldId id="1463" r:id="rId20"/>
    <p:sldId id="1469" r:id="rId21"/>
    <p:sldId id="1470" r:id="rId22"/>
    <p:sldId id="1471" r:id="rId23"/>
    <p:sldId id="1472" r:id="rId24"/>
    <p:sldId id="1473" r:id="rId25"/>
    <p:sldId id="1516" r:id="rId26"/>
    <p:sldId id="1464" r:id="rId27"/>
    <p:sldId id="1467" r:id="rId28"/>
    <p:sldId id="1484" r:id="rId29"/>
    <p:sldId id="1468" r:id="rId30"/>
    <p:sldId id="1512" r:id="rId31"/>
    <p:sldId id="1474" r:id="rId32"/>
    <p:sldId id="1485" r:id="rId33"/>
    <p:sldId id="1466" r:id="rId34"/>
    <p:sldId id="1475" r:id="rId35"/>
    <p:sldId id="1476" r:id="rId36"/>
    <p:sldId id="1419" r:id="rId37"/>
    <p:sldId id="1515" r:id="rId38"/>
    <p:sldId id="1420" r:id="rId39"/>
    <p:sldId id="1407" r:id="rId40"/>
    <p:sldId id="1421" r:id="rId41"/>
    <p:sldId id="1429" r:id="rId42"/>
    <p:sldId id="1430" r:id="rId43"/>
    <p:sldId id="1431" r:id="rId44"/>
    <p:sldId id="1451" r:id="rId45"/>
    <p:sldId id="1486" r:id="rId46"/>
    <p:sldId id="1487" r:id="rId47"/>
    <p:sldId id="1488" r:id="rId48"/>
    <p:sldId id="1489" r:id="rId49"/>
    <p:sldId id="1490" r:id="rId50"/>
    <p:sldId id="1514" r:id="rId51"/>
    <p:sldId id="1480" r:id="rId52"/>
    <p:sldId id="1481" r:id="rId53"/>
    <p:sldId id="1482" r:id="rId54"/>
    <p:sldId id="1483" r:id="rId55"/>
    <p:sldId id="1278" r:id="rId5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5" d="100"/>
          <a:sy n="85" d="100"/>
        </p:scale>
        <p:origin x="-1360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3.xlsx"/><Relationship Id="rId4" Type="http://schemas.openxmlformats.org/officeDocument/2006/relationships/image" Target="../media/image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4.xlsx"/><Relationship Id="rId4" Type="http://schemas.openxmlformats.org/officeDocument/2006/relationships/image" Target="../media/image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5.xlsx"/><Relationship Id="rId4" Type="http://schemas.openxmlformats.org/officeDocument/2006/relationships/image" Target="../media/image9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gif"/><Relationship Id="rId3" Type="http://schemas.openxmlformats.org/officeDocument/2006/relationships/image" Target="../media/image1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11: Analyzing Graphs, </a:t>
            </a:r>
            <a:r>
              <a:rPr lang="en-US" sz="2800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Redux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22,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9467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1214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9067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15855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882048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vs. Spark</a:t>
            </a:r>
            <a:endParaRPr lang="en-US" dirty="0"/>
          </a:p>
        </p:txBody>
      </p:sp>
      <p:pic>
        <p:nvPicPr>
          <p:cNvPr id="3" name="Picture 2" descr="PageRank-Spark-vs-M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409700"/>
            <a:ext cx="6400800" cy="4457700"/>
          </a:xfrm>
          <a:prstGeom prst="rect">
            <a:avLst/>
          </a:prstGeom>
        </p:spPr>
      </p:pic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0" y="6611938"/>
            <a:ext cx="8001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http</a:t>
            </a:r>
            <a:r>
              <a:rPr lang="en-US" sz="1000" b="0" dirty="0">
                <a:solidFill>
                  <a:schemeClr val="bg1"/>
                </a:solidFill>
              </a:rPr>
              <a:t>://</a:t>
            </a:r>
            <a:r>
              <a:rPr lang="en-US" sz="1000" b="0" dirty="0" err="1">
                <a:solidFill>
                  <a:schemeClr val="bg1"/>
                </a:solidFill>
              </a:rPr>
              <a:t>ampcamp.berkeley.edu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wp</a:t>
            </a:r>
            <a:r>
              <a:rPr lang="en-US" sz="1000" b="0" dirty="0">
                <a:solidFill>
                  <a:schemeClr val="bg1"/>
                </a:solidFill>
              </a:rPr>
              <a:t>-content/uploads/2012/06/matei-zaharia-part-2-amp-camp-2012-standalone-programs.pdf</a:t>
            </a:r>
          </a:p>
        </p:txBody>
      </p:sp>
    </p:spTree>
    <p:extLst>
      <p:ext uri="{BB962C8B-B14F-4D97-AF65-F5344CB8AC3E}">
        <p14:creationId xmlns:p14="http://schemas.microsoft.com/office/powerpoint/2010/main" val="3221846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013891">
            <a:off x="5181799" y="5722911"/>
            <a:ext cx="36293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have we fixed?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144412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graph traversals</a:t>
            </a:r>
          </a:p>
          <a:p>
            <a:pPr lvl="1"/>
            <a:r>
              <a:rPr lang="en-US" dirty="0" smtClean="0"/>
              <a:t>Local computations</a:t>
            </a:r>
          </a:p>
          <a:p>
            <a:pPr lvl="1"/>
            <a:r>
              <a:rPr lang="en-US" dirty="0" smtClean="0"/>
              <a:t>Message passing along graph edges</a:t>
            </a:r>
          </a:p>
          <a:p>
            <a:r>
              <a:rPr lang="en-US" dirty="0" smtClean="0"/>
              <a:t>Iterations</a:t>
            </a:r>
          </a:p>
        </p:txBody>
      </p:sp>
      <p:sp>
        <p:nvSpPr>
          <p:cNvPr id="5" name="Left Arrow 4"/>
          <p:cNvSpPr/>
          <p:nvPr/>
        </p:nvSpPr>
        <p:spPr bwMode="auto">
          <a:xfrm rot="946523">
            <a:off x="2060467" y="2458701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59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Data Processing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Lessons learned so far:</a:t>
            </a:r>
          </a:p>
          <a:p>
            <a:pPr lvl="1"/>
            <a:r>
              <a:rPr lang="en-US" dirty="0" smtClean="0"/>
              <a:t>Partition</a:t>
            </a:r>
          </a:p>
          <a:p>
            <a:pPr lvl="1"/>
            <a:r>
              <a:rPr lang="en-US" dirty="0" smtClean="0"/>
              <a:t>Replicate</a:t>
            </a:r>
          </a:p>
          <a:p>
            <a:pPr lvl="1"/>
            <a:r>
              <a:rPr lang="en-US" dirty="0" smtClean="0"/>
              <a:t>Reduce cross-partition communication</a:t>
            </a:r>
          </a:p>
          <a:p>
            <a:r>
              <a:rPr lang="en-US" dirty="0" smtClean="0"/>
              <a:t>What makes MapReduce/Spark fast?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17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graph traversals</a:t>
            </a:r>
          </a:p>
          <a:p>
            <a:pPr lvl="1"/>
            <a:r>
              <a:rPr lang="en-US" dirty="0" smtClean="0"/>
              <a:t>Local computations</a:t>
            </a:r>
          </a:p>
          <a:p>
            <a:pPr lvl="1"/>
            <a:r>
              <a:rPr lang="en-US" dirty="0" smtClean="0"/>
              <a:t>Message passing along graph edges</a:t>
            </a:r>
          </a:p>
          <a:p>
            <a:r>
              <a:rPr lang="en-US" dirty="0" smtClean="0"/>
              <a:t>Iterations</a:t>
            </a:r>
          </a:p>
        </p:txBody>
      </p:sp>
      <p:sp>
        <p:nvSpPr>
          <p:cNvPr id="5" name="Left Arrow 4"/>
          <p:cNvSpPr/>
          <p:nvPr/>
        </p:nvSpPr>
        <p:spPr bwMode="auto">
          <a:xfrm rot="1967321">
            <a:off x="4771634" y="2289318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144953">
            <a:off x="5149528" y="2942234"/>
            <a:ext cx="30548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14400" y="5943600"/>
            <a:ext cx="75126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Obvious solution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: keep </a:t>
            </a:r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“neighborhoods” together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4613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Partitioning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Hash partitioning</a:t>
            </a:r>
          </a:p>
          <a:p>
            <a:r>
              <a:rPr lang="en-US" dirty="0" smtClean="0"/>
              <a:t>Range partitioning on some underlying linearization</a:t>
            </a:r>
          </a:p>
          <a:p>
            <a:pPr lvl="1"/>
            <a:r>
              <a:rPr lang="en-US" dirty="0" smtClean="0"/>
              <a:t>Web pages: lexicographic sort of domain-reversed URLs</a:t>
            </a:r>
          </a:p>
          <a:p>
            <a:pPr lvl="1"/>
            <a:r>
              <a:rPr lang="en-US" dirty="0" smtClean="0"/>
              <a:t>Social networks: sort by demographic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80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963318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26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difference does it make?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969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0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47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4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87190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98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1566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2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347769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Structure in Facebook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Ugander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et al. (2011) The Anatomy of the Facebook Social Graph.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48006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Analysis of 721 million active users (May 2011)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5692914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54 countries w/ &gt;1m active users, &gt;50% penetration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facebook-country-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555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6549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39"/>
            <a:ext cx="9191031" cy="6972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Partitioning Geo-data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521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Geo-data = regular graph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572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6764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/>
          <p:cNvCxnSpPr>
            <a:stCxn id="4" idx="6"/>
            <a:endCxn id="5" idx="2"/>
          </p:cNvCxnSpPr>
          <p:nvPr/>
        </p:nvCxnSpPr>
        <p:spPr bwMode="auto">
          <a:xfrm>
            <a:off x="8382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6"/>
            <a:endCxn id="6" idx="2"/>
          </p:cNvCxnSpPr>
          <p:nvPr/>
        </p:nvCxnSpPr>
        <p:spPr bwMode="auto">
          <a:xfrm>
            <a:off x="14478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 bwMode="auto">
          <a:xfrm>
            <a:off x="4572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0668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6764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/>
          <p:cNvCxnSpPr>
            <a:stCxn id="18" idx="6"/>
            <a:endCxn id="19" idx="2"/>
          </p:cNvCxnSpPr>
          <p:nvPr/>
        </p:nvCxnSpPr>
        <p:spPr bwMode="auto">
          <a:xfrm>
            <a:off x="8382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 bwMode="auto">
          <a:xfrm>
            <a:off x="14478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4"/>
            <a:endCxn id="18" idx="0"/>
          </p:cNvCxnSpPr>
          <p:nvPr/>
        </p:nvCxnSpPr>
        <p:spPr bwMode="auto">
          <a:xfrm>
            <a:off x="6477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5" idx="4"/>
            <a:endCxn id="19" idx="0"/>
          </p:cNvCxnSpPr>
          <p:nvPr/>
        </p:nvCxnSpPr>
        <p:spPr bwMode="auto">
          <a:xfrm>
            <a:off x="12573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4"/>
            <a:endCxn id="20" idx="0"/>
          </p:cNvCxnSpPr>
          <p:nvPr/>
        </p:nvCxnSpPr>
        <p:spPr bwMode="auto">
          <a:xfrm>
            <a:off x="18669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>
            <a:off x="4572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0668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16764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Connector 39"/>
          <p:cNvCxnSpPr>
            <a:stCxn id="37" idx="6"/>
            <a:endCxn id="38" idx="2"/>
          </p:cNvCxnSpPr>
          <p:nvPr/>
        </p:nvCxnSpPr>
        <p:spPr bwMode="auto">
          <a:xfrm>
            <a:off x="8382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8" idx="6"/>
            <a:endCxn id="39" idx="2"/>
          </p:cNvCxnSpPr>
          <p:nvPr/>
        </p:nvCxnSpPr>
        <p:spPr bwMode="auto">
          <a:xfrm>
            <a:off x="14478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4"/>
            <a:endCxn id="37" idx="0"/>
          </p:cNvCxnSpPr>
          <p:nvPr/>
        </p:nvCxnSpPr>
        <p:spPr bwMode="auto">
          <a:xfrm>
            <a:off x="6477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9" idx="4"/>
            <a:endCxn id="38" idx="0"/>
          </p:cNvCxnSpPr>
          <p:nvPr/>
        </p:nvCxnSpPr>
        <p:spPr bwMode="auto">
          <a:xfrm>
            <a:off x="12573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0" idx="4"/>
            <a:endCxn id="39" idx="0"/>
          </p:cNvCxnSpPr>
          <p:nvPr/>
        </p:nvCxnSpPr>
        <p:spPr bwMode="auto">
          <a:xfrm>
            <a:off x="18669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 bwMode="auto">
          <a:xfrm>
            <a:off x="4572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10668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6764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/>
          <p:cNvCxnSpPr>
            <a:stCxn id="69" idx="6"/>
            <a:endCxn id="70" idx="2"/>
          </p:cNvCxnSpPr>
          <p:nvPr/>
        </p:nvCxnSpPr>
        <p:spPr bwMode="auto">
          <a:xfrm>
            <a:off x="8382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0" idx="6"/>
            <a:endCxn id="71" idx="2"/>
          </p:cNvCxnSpPr>
          <p:nvPr/>
        </p:nvCxnSpPr>
        <p:spPr bwMode="auto">
          <a:xfrm>
            <a:off x="14478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7" idx="4"/>
            <a:endCxn id="69" idx="0"/>
          </p:cNvCxnSpPr>
          <p:nvPr/>
        </p:nvCxnSpPr>
        <p:spPr bwMode="auto">
          <a:xfrm>
            <a:off x="6477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8" idx="4"/>
            <a:endCxn id="70" idx="0"/>
          </p:cNvCxnSpPr>
          <p:nvPr/>
        </p:nvCxnSpPr>
        <p:spPr bwMode="auto">
          <a:xfrm>
            <a:off x="12573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9" idx="4"/>
            <a:endCxn id="71" idx="0"/>
          </p:cNvCxnSpPr>
          <p:nvPr/>
        </p:nvCxnSpPr>
        <p:spPr bwMode="auto">
          <a:xfrm>
            <a:off x="18669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 bwMode="auto">
          <a:xfrm>
            <a:off x="4572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10668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16764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>
            <a:stCxn id="77" idx="6"/>
            <a:endCxn id="78" idx="2"/>
          </p:cNvCxnSpPr>
          <p:nvPr/>
        </p:nvCxnSpPr>
        <p:spPr bwMode="auto">
          <a:xfrm>
            <a:off x="8382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8" idx="6"/>
            <a:endCxn id="79" idx="2"/>
          </p:cNvCxnSpPr>
          <p:nvPr/>
        </p:nvCxnSpPr>
        <p:spPr bwMode="auto">
          <a:xfrm>
            <a:off x="14478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9" idx="4"/>
            <a:endCxn id="77" idx="0"/>
          </p:cNvCxnSpPr>
          <p:nvPr/>
        </p:nvCxnSpPr>
        <p:spPr bwMode="auto">
          <a:xfrm>
            <a:off x="6477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0" idx="4"/>
            <a:endCxn id="78" idx="0"/>
          </p:cNvCxnSpPr>
          <p:nvPr/>
        </p:nvCxnSpPr>
        <p:spPr bwMode="auto">
          <a:xfrm>
            <a:off x="12573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1" idx="4"/>
            <a:endCxn id="79" idx="0"/>
          </p:cNvCxnSpPr>
          <p:nvPr/>
        </p:nvCxnSpPr>
        <p:spPr bwMode="auto">
          <a:xfrm>
            <a:off x="18669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 bwMode="auto">
          <a:xfrm>
            <a:off x="4572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10668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16764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Connector 90"/>
          <p:cNvCxnSpPr>
            <a:stCxn id="88" idx="6"/>
            <a:endCxn id="89" idx="2"/>
          </p:cNvCxnSpPr>
          <p:nvPr/>
        </p:nvCxnSpPr>
        <p:spPr bwMode="auto">
          <a:xfrm>
            <a:off x="8382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9" idx="6"/>
            <a:endCxn id="90" idx="2"/>
          </p:cNvCxnSpPr>
          <p:nvPr/>
        </p:nvCxnSpPr>
        <p:spPr bwMode="auto">
          <a:xfrm>
            <a:off x="14478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7" idx="4"/>
            <a:endCxn id="88" idx="0"/>
          </p:cNvCxnSpPr>
          <p:nvPr/>
        </p:nvCxnSpPr>
        <p:spPr bwMode="auto">
          <a:xfrm>
            <a:off x="6477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4"/>
            <a:endCxn id="89" idx="0"/>
          </p:cNvCxnSpPr>
          <p:nvPr/>
        </p:nvCxnSpPr>
        <p:spPr bwMode="auto">
          <a:xfrm>
            <a:off x="12573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9" idx="4"/>
            <a:endCxn id="90" idx="0"/>
          </p:cNvCxnSpPr>
          <p:nvPr/>
        </p:nvCxnSpPr>
        <p:spPr bwMode="auto">
          <a:xfrm>
            <a:off x="18669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 bwMode="auto">
          <a:xfrm>
            <a:off x="4572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0668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16764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Connector 98"/>
          <p:cNvCxnSpPr>
            <a:stCxn id="96" idx="6"/>
            <a:endCxn id="97" idx="2"/>
          </p:cNvCxnSpPr>
          <p:nvPr/>
        </p:nvCxnSpPr>
        <p:spPr bwMode="auto">
          <a:xfrm>
            <a:off x="8382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6"/>
            <a:endCxn id="98" idx="2"/>
          </p:cNvCxnSpPr>
          <p:nvPr/>
        </p:nvCxnSpPr>
        <p:spPr bwMode="auto">
          <a:xfrm>
            <a:off x="14478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8" idx="4"/>
            <a:endCxn id="96" idx="0"/>
          </p:cNvCxnSpPr>
          <p:nvPr/>
        </p:nvCxnSpPr>
        <p:spPr bwMode="auto">
          <a:xfrm>
            <a:off x="6477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9" idx="4"/>
            <a:endCxn id="97" idx="0"/>
          </p:cNvCxnSpPr>
          <p:nvPr/>
        </p:nvCxnSpPr>
        <p:spPr bwMode="auto">
          <a:xfrm>
            <a:off x="12573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90" idx="4"/>
            <a:endCxn id="98" idx="0"/>
          </p:cNvCxnSpPr>
          <p:nvPr/>
        </p:nvCxnSpPr>
        <p:spPr bwMode="auto">
          <a:xfrm>
            <a:off x="18669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 bwMode="auto">
          <a:xfrm>
            <a:off x="4572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0668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16764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7" name="Straight Connector 106"/>
          <p:cNvCxnSpPr>
            <a:stCxn id="104" idx="6"/>
            <a:endCxn id="105" idx="2"/>
          </p:cNvCxnSpPr>
          <p:nvPr/>
        </p:nvCxnSpPr>
        <p:spPr bwMode="auto">
          <a:xfrm>
            <a:off x="8382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5" idx="6"/>
            <a:endCxn id="106" idx="2"/>
          </p:cNvCxnSpPr>
          <p:nvPr/>
        </p:nvCxnSpPr>
        <p:spPr bwMode="auto">
          <a:xfrm>
            <a:off x="14478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6" idx="4"/>
            <a:endCxn id="104" idx="0"/>
          </p:cNvCxnSpPr>
          <p:nvPr/>
        </p:nvCxnSpPr>
        <p:spPr bwMode="auto">
          <a:xfrm>
            <a:off x="6477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7" idx="4"/>
            <a:endCxn id="105" idx="0"/>
          </p:cNvCxnSpPr>
          <p:nvPr/>
        </p:nvCxnSpPr>
        <p:spPr bwMode="auto">
          <a:xfrm>
            <a:off x="12573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8" idx="4"/>
            <a:endCxn id="106" idx="0"/>
          </p:cNvCxnSpPr>
          <p:nvPr/>
        </p:nvCxnSpPr>
        <p:spPr bwMode="auto">
          <a:xfrm>
            <a:off x="18669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 bwMode="auto">
          <a:xfrm>
            <a:off x="4572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10668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16764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5" name="Straight Connector 114"/>
          <p:cNvCxnSpPr>
            <a:stCxn id="112" idx="6"/>
            <a:endCxn id="113" idx="2"/>
          </p:cNvCxnSpPr>
          <p:nvPr/>
        </p:nvCxnSpPr>
        <p:spPr bwMode="auto">
          <a:xfrm>
            <a:off x="8382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13" idx="6"/>
            <a:endCxn id="114" idx="2"/>
          </p:cNvCxnSpPr>
          <p:nvPr/>
        </p:nvCxnSpPr>
        <p:spPr bwMode="auto">
          <a:xfrm>
            <a:off x="14478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4" idx="4"/>
            <a:endCxn id="112" idx="0"/>
          </p:cNvCxnSpPr>
          <p:nvPr/>
        </p:nvCxnSpPr>
        <p:spPr bwMode="auto">
          <a:xfrm>
            <a:off x="6477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4"/>
            <a:endCxn id="113" idx="0"/>
          </p:cNvCxnSpPr>
          <p:nvPr/>
        </p:nvCxnSpPr>
        <p:spPr bwMode="auto">
          <a:xfrm>
            <a:off x="12573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6" idx="4"/>
            <a:endCxn id="114" idx="0"/>
          </p:cNvCxnSpPr>
          <p:nvPr/>
        </p:nvCxnSpPr>
        <p:spPr bwMode="auto">
          <a:xfrm>
            <a:off x="18669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 bwMode="auto">
          <a:xfrm>
            <a:off x="22860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28956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5" name="Straight Connector 124"/>
          <p:cNvCxnSpPr>
            <a:stCxn id="6" idx="6"/>
            <a:endCxn id="123" idx="2"/>
          </p:cNvCxnSpPr>
          <p:nvPr/>
        </p:nvCxnSpPr>
        <p:spPr bwMode="auto">
          <a:xfrm>
            <a:off x="20574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3" idx="6"/>
            <a:endCxn id="124" idx="2"/>
          </p:cNvCxnSpPr>
          <p:nvPr/>
        </p:nvCxnSpPr>
        <p:spPr bwMode="auto">
          <a:xfrm>
            <a:off x="26670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 bwMode="auto">
          <a:xfrm>
            <a:off x="22860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28956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9" name="Straight Connector 128"/>
          <p:cNvCxnSpPr>
            <a:stCxn id="20" idx="6"/>
            <a:endCxn id="127" idx="2"/>
          </p:cNvCxnSpPr>
          <p:nvPr/>
        </p:nvCxnSpPr>
        <p:spPr bwMode="auto">
          <a:xfrm>
            <a:off x="20574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7" idx="6"/>
            <a:endCxn id="128" idx="2"/>
          </p:cNvCxnSpPr>
          <p:nvPr/>
        </p:nvCxnSpPr>
        <p:spPr bwMode="auto">
          <a:xfrm>
            <a:off x="26670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3" idx="4"/>
            <a:endCxn id="127" idx="0"/>
          </p:cNvCxnSpPr>
          <p:nvPr/>
        </p:nvCxnSpPr>
        <p:spPr bwMode="auto">
          <a:xfrm>
            <a:off x="24765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4" idx="4"/>
            <a:endCxn id="128" idx="0"/>
          </p:cNvCxnSpPr>
          <p:nvPr/>
        </p:nvCxnSpPr>
        <p:spPr bwMode="auto">
          <a:xfrm>
            <a:off x="30861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 bwMode="auto">
          <a:xfrm>
            <a:off x="22860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28956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/>
          <p:cNvCxnSpPr>
            <a:stCxn id="39" idx="6"/>
            <a:endCxn id="133" idx="2"/>
          </p:cNvCxnSpPr>
          <p:nvPr/>
        </p:nvCxnSpPr>
        <p:spPr bwMode="auto">
          <a:xfrm>
            <a:off x="20574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33" idx="6"/>
            <a:endCxn id="134" idx="2"/>
          </p:cNvCxnSpPr>
          <p:nvPr/>
        </p:nvCxnSpPr>
        <p:spPr bwMode="auto">
          <a:xfrm>
            <a:off x="26670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7" idx="4"/>
            <a:endCxn id="133" idx="0"/>
          </p:cNvCxnSpPr>
          <p:nvPr/>
        </p:nvCxnSpPr>
        <p:spPr bwMode="auto">
          <a:xfrm>
            <a:off x="24765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8" idx="4"/>
            <a:endCxn id="134" idx="0"/>
          </p:cNvCxnSpPr>
          <p:nvPr/>
        </p:nvCxnSpPr>
        <p:spPr bwMode="auto">
          <a:xfrm>
            <a:off x="30861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 bwMode="auto">
          <a:xfrm>
            <a:off x="22860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28956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1" name="Straight Connector 140"/>
          <p:cNvCxnSpPr>
            <a:stCxn id="71" idx="6"/>
            <a:endCxn id="139" idx="2"/>
          </p:cNvCxnSpPr>
          <p:nvPr/>
        </p:nvCxnSpPr>
        <p:spPr bwMode="auto">
          <a:xfrm>
            <a:off x="20574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9" idx="6"/>
            <a:endCxn id="140" idx="2"/>
          </p:cNvCxnSpPr>
          <p:nvPr/>
        </p:nvCxnSpPr>
        <p:spPr bwMode="auto">
          <a:xfrm>
            <a:off x="26670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3" idx="4"/>
            <a:endCxn id="139" idx="0"/>
          </p:cNvCxnSpPr>
          <p:nvPr/>
        </p:nvCxnSpPr>
        <p:spPr bwMode="auto">
          <a:xfrm>
            <a:off x="24765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4" idx="4"/>
            <a:endCxn id="140" idx="0"/>
          </p:cNvCxnSpPr>
          <p:nvPr/>
        </p:nvCxnSpPr>
        <p:spPr bwMode="auto">
          <a:xfrm>
            <a:off x="30861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 bwMode="auto">
          <a:xfrm>
            <a:off x="22860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28956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7" name="Straight Connector 146"/>
          <p:cNvCxnSpPr>
            <a:stCxn id="79" idx="6"/>
            <a:endCxn id="145" idx="2"/>
          </p:cNvCxnSpPr>
          <p:nvPr/>
        </p:nvCxnSpPr>
        <p:spPr bwMode="auto">
          <a:xfrm>
            <a:off x="20574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6"/>
            <a:endCxn id="146" idx="2"/>
          </p:cNvCxnSpPr>
          <p:nvPr/>
        </p:nvCxnSpPr>
        <p:spPr bwMode="auto">
          <a:xfrm>
            <a:off x="26670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9" idx="4"/>
            <a:endCxn id="145" idx="0"/>
          </p:cNvCxnSpPr>
          <p:nvPr/>
        </p:nvCxnSpPr>
        <p:spPr bwMode="auto">
          <a:xfrm>
            <a:off x="24765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0" idx="4"/>
            <a:endCxn id="146" idx="0"/>
          </p:cNvCxnSpPr>
          <p:nvPr/>
        </p:nvCxnSpPr>
        <p:spPr bwMode="auto">
          <a:xfrm>
            <a:off x="30861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 bwMode="auto">
          <a:xfrm>
            <a:off x="2286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28956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3" name="Straight Connector 152"/>
          <p:cNvCxnSpPr>
            <a:stCxn id="90" idx="6"/>
            <a:endCxn id="151" idx="2"/>
          </p:cNvCxnSpPr>
          <p:nvPr/>
        </p:nvCxnSpPr>
        <p:spPr bwMode="auto">
          <a:xfrm>
            <a:off x="20574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1" idx="6"/>
            <a:endCxn id="152" idx="2"/>
          </p:cNvCxnSpPr>
          <p:nvPr/>
        </p:nvCxnSpPr>
        <p:spPr bwMode="auto">
          <a:xfrm>
            <a:off x="26670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5" idx="4"/>
            <a:endCxn id="151" idx="0"/>
          </p:cNvCxnSpPr>
          <p:nvPr/>
        </p:nvCxnSpPr>
        <p:spPr bwMode="auto">
          <a:xfrm>
            <a:off x="24765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6" idx="4"/>
            <a:endCxn id="152" idx="0"/>
          </p:cNvCxnSpPr>
          <p:nvPr/>
        </p:nvCxnSpPr>
        <p:spPr bwMode="auto">
          <a:xfrm>
            <a:off x="30861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 bwMode="auto">
          <a:xfrm>
            <a:off x="22860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Oval 157"/>
          <p:cNvSpPr/>
          <p:nvPr/>
        </p:nvSpPr>
        <p:spPr bwMode="auto">
          <a:xfrm>
            <a:off x="28956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9" name="Straight Connector 158"/>
          <p:cNvCxnSpPr>
            <a:stCxn id="98" idx="6"/>
            <a:endCxn id="157" idx="2"/>
          </p:cNvCxnSpPr>
          <p:nvPr/>
        </p:nvCxnSpPr>
        <p:spPr bwMode="auto">
          <a:xfrm>
            <a:off x="20574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7" idx="6"/>
            <a:endCxn id="158" idx="2"/>
          </p:cNvCxnSpPr>
          <p:nvPr/>
        </p:nvCxnSpPr>
        <p:spPr bwMode="auto">
          <a:xfrm>
            <a:off x="26670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1" idx="4"/>
            <a:endCxn id="157" idx="0"/>
          </p:cNvCxnSpPr>
          <p:nvPr/>
        </p:nvCxnSpPr>
        <p:spPr bwMode="auto">
          <a:xfrm>
            <a:off x="24765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2" idx="4"/>
            <a:endCxn id="158" idx="0"/>
          </p:cNvCxnSpPr>
          <p:nvPr/>
        </p:nvCxnSpPr>
        <p:spPr bwMode="auto">
          <a:xfrm>
            <a:off x="30861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 bwMode="auto">
          <a:xfrm>
            <a:off x="22860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/>
          <p:cNvSpPr/>
          <p:nvPr/>
        </p:nvSpPr>
        <p:spPr bwMode="auto">
          <a:xfrm>
            <a:off x="28956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5" name="Straight Connector 164"/>
          <p:cNvCxnSpPr>
            <a:stCxn id="106" idx="6"/>
            <a:endCxn id="163" idx="2"/>
          </p:cNvCxnSpPr>
          <p:nvPr/>
        </p:nvCxnSpPr>
        <p:spPr bwMode="auto">
          <a:xfrm>
            <a:off x="20574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63" idx="6"/>
            <a:endCxn id="164" idx="2"/>
          </p:cNvCxnSpPr>
          <p:nvPr/>
        </p:nvCxnSpPr>
        <p:spPr bwMode="auto">
          <a:xfrm>
            <a:off x="26670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7" idx="4"/>
            <a:endCxn id="163" idx="0"/>
          </p:cNvCxnSpPr>
          <p:nvPr/>
        </p:nvCxnSpPr>
        <p:spPr bwMode="auto">
          <a:xfrm>
            <a:off x="24765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8" idx="4"/>
            <a:endCxn id="164" idx="0"/>
          </p:cNvCxnSpPr>
          <p:nvPr/>
        </p:nvCxnSpPr>
        <p:spPr bwMode="auto">
          <a:xfrm>
            <a:off x="30861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 bwMode="auto">
          <a:xfrm>
            <a:off x="22860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Oval 169"/>
          <p:cNvSpPr/>
          <p:nvPr/>
        </p:nvSpPr>
        <p:spPr bwMode="auto">
          <a:xfrm>
            <a:off x="28956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1" name="Straight Connector 170"/>
          <p:cNvCxnSpPr>
            <a:stCxn id="114" idx="6"/>
            <a:endCxn id="169" idx="2"/>
          </p:cNvCxnSpPr>
          <p:nvPr/>
        </p:nvCxnSpPr>
        <p:spPr bwMode="auto">
          <a:xfrm>
            <a:off x="20574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9" idx="6"/>
            <a:endCxn id="170" idx="2"/>
          </p:cNvCxnSpPr>
          <p:nvPr/>
        </p:nvCxnSpPr>
        <p:spPr bwMode="auto">
          <a:xfrm>
            <a:off x="26670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3" idx="4"/>
            <a:endCxn id="169" idx="0"/>
          </p:cNvCxnSpPr>
          <p:nvPr/>
        </p:nvCxnSpPr>
        <p:spPr bwMode="auto">
          <a:xfrm>
            <a:off x="24765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4" idx="4"/>
            <a:endCxn id="170" idx="0"/>
          </p:cNvCxnSpPr>
          <p:nvPr/>
        </p:nvCxnSpPr>
        <p:spPr bwMode="auto">
          <a:xfrm>
            <a:off x="30861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 bwMode="auto">
          <a:xfrm>
            <a:off x="35052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41148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6" name="Straight Connector 185"/>
          <p:cNvCxnSpPr>
            <a:stCxn id="124" idx="6"/>
            <a:endCxn id="184" idx="2"/>
          </p:cNvCxnSpPr>
          <p:nvPr/>
        </p:nvCxnSpPr>
        <p:spPr bwMode="auto">
          <a:xfrm>
            <a:off x="32766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84" idx="6"/>
            <a:endCxn id="185" idx="2"/>
          </p:cNvCxnSpPr>
          <p:nvPr/>
        </p:nvCxnSpPr>
        <p:spPr bwMode="auto">
          <a:xfrm>
            <a:off x="38862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35052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1148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0" name="Straight Connector 189"/>
          <p:cNvCxnSpPr>
            <a:stCxn id="128" idx="6"/>
            <a:endCxn id="188" idx="2"/>
          </p:cNvCxnSpPr>
          <p:nvPr/>
        </p:nvCxnSpPr>
        <p:spPr bwMode="auto">
          <a:xfrm>
            <a:off x="32766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8" idx="6"/>
            <a:endCxn id="189" idx="2"/>
          </p:cNvCxnSpPr>
          <p:nvPr/>
        </p:nvCxnSpPr>
        <p:spPr bwMode="auto">
          <a:xfrm>
            <a:off x="38862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4" idx="4"/>
            <a:endCxn id="188" idx="0"/>
          </p:cNvCxnSpPr>
          <p:nvPr/>
        </p:nvCxnSpPr>
        <p:spPr bwMode="auto">
          <a:xfrm>
            <a:off x="36957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5" idx="4"/>
            <a:endCxn id="189" idx="0"/>
          </p:cNvCxnSpPr>
          <p:nvPr/>
        </p:nvCxnSpPr>
        <p:spPr bwMode="auto">
          <a:xfrm>
            <a:off x="43053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Oval 193"/>
          <p:cNvSpPr/>
          <p:nvPr/>
        </p:nvSpPr>
        <p:spPr bwMode="auto">
          <a:xfrm>
            <a:off x="35052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41148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6" name="Straight Connector 195"/>
          <p:cNvCxnSpPr>
            <a:stCxn id="134" idx="6"/>
            <a:endCxn id="194" idx="2"/>
          </p:cNvCxnSpPr>
          <p:nvPr/>
        </p:nvCxnSpPr>
        <p:spPr bwMode="auto">
          <a:xfrm>
            <a:off x="32766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94" idx="6"/>
            <a:endCxn id="195" idx="2"/>
          </p:cNvCxnSpPr>
          <p:nvPr/>
        </p:nvCxnSpPr>
        <p:spPr bwMode="auto">
          <a:xfrm>
            <a:off x="38862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88" idx="4"/>
            <a:endCxn id="194" idx="0"/>
          </p:cNvCxnSpPr>
          <p:nvPr/>
        </p:nvCxnSpPr>
        <p:spPr bwMode="auto">
          <a:xfrm>
            <a:off x="36957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89" idx="4"/>
            <a:endCxn id="195" idx="0"/>
          </p:cNvCxnSpPr>
          <p:nvPr/>
        </p:nvCxnSpPr>
        <p:spPr bwMode="auto">
          <a:xfrm>
            <a:off x="43053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35052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1" name="Oval 200"/>
          <p:cNvSpPr/>
          <p:nvPr/>
        </p:nvSpPr>
        <p:spPr bwMode="auto">
          <a:xfrm>
            <a:off x="41148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2" name="Straight Connector 201"/>
          <p:cNvCxnSpPr>
            <a:stCxn id="140" idx="6"/>
            <a:endCxn id="200" idx="2"/>
          </p:cNvCxnSpPr>
          <p:nvPr/>
        </p:nvCxnSpPr>
        <p:spPr bwMode="auto">
          <a:xfrm>
            <a:off x="32766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200" idx="6"/>
            <a:endCxn id="201" idx="2"/>
          </p:cNvCxnSpPr>
          <p:nvPr/>
        </p:nvCxnSpPr>
        <p:spPr bwMode="auto">
          <a:xfrm>
            <a:off x="38862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94" idx="4"/>
            <a:endCxn id="200" idx="0"/>
          </p:cNvCxnSpPr>
          <p:nvPr/>
        </p:nvCxnSpPr>
        <p:spPr bwMode="auto">
          <a:xfrm>
            <a:off x="36957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95" idx="4"/>
            <a:endCxn id="201" idx="0"/>
          </p:cNvCxnSpPr>
          <p:nvPr/>
        </p:nvCxnSpPr>
        <p:spPr bwMode="auto">
          <a:xfrm>
            <a:off x="43053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 bwMode="auto">
          <a:xfrm>
            <a:off x="35052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41148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8" name="Straight Connector 207"/>
          <p:cNvCxnSpPr>
            <a:stCxn id="146" idx="6"/>
            <a:endCxn id="206" idx="2"/>
          </p:cNvCxnSpPr>
          <p:nvPr/>
        </p:nvCxnSpPr>
        <p:spPr bwMode="auto">
          <a:xfrm>
            <a:off x="32766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6" idx="6"/>
            <a:endCxn id="207" idx="2"/>
          </p:cNvCxnSpPr>
          <p:nvPr/>
        </p:nvCxnSpPr>
        <p:spPr bwMode="auto">
          <a:xfrm>
            <a:off x="38862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0" idx="4"/>
            <a:endCxn id="206" idx="0"/>
          </p:cNvCxnSpPr>
          <p:nvPr/>
        </p:nvCxnSpPr>
        <p:spPr bwMode="auto">
          <a:xfrm>
            <a:off x="36957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01" idx="4"/>
            <a:endCxn id="207" idx="0"/>
          </p:cNvCxnSpPr>
          <p:nvPr/>
        </p:nvCxnSpPr>
        <p:spPr bwMode="auto">
          <a:xfrm>
            <a:off x="43053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 bwMode="auto">
          <a:xfrm>
            <a:off x="35052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3" name="Oval 212"/>
          <p:cNvSpPr/>
          <p:nvPr/>
        </p:nvSpPr>
        <p:spPr bwMode="auto">
          <a:xfrm>
            <a:off x="41148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4" name="Straight Connector 213"/>
          <p:cNvCxnSpPr>
            <a:stCxn id="152" idx="6"/>
            <a:endCxn id="212" idx="2"/>
          </p:cNvCxnSpPr>
          <p:nvPr/>
        </p:nvCxnSpPr>
        <p:spPr bwMode="auto">
          <a:xfrm>
            <a:off x="32766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212" idx="6"/>
            <a:endCxn id="213" idx="2"/>
          </p:cNvCxnSpPr>
          <p:nvPr/>
        </p:nvCxnSpPr>
        <p:spPr bwMode="auto">
          <a:xfrm>
            <a:off x="38862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6" idx="4"/>
            <a:endCxn id="212" idx="0"/>
          </p:cNvCxnSpPr>
          <p:nvPr/>
        </p:nvCxnSpPr>
        <p:spPr bwMode="auto">
          <a:xfrm>
            <a:off x="36957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4"/>
            <a:endCxn id="213" idx="0"/>
          </p:cNvCxnSpPr>
          <p:nvPr/>
        </p:nvCxnSpPr>
        <p:spPr bwMode="auto">
          <a:xfrm>
            <a:off x="43053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Oval 217"/>
          <p:cNvSpPr/>
          <p:nvPr/>
        </p:nvSpPr>
        <p:spPr bwMode="auto">
          <a:xfrm>
            <a:off x="35052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9" name="Oval 218"/>
          <p:cNvSpPr/>
          <p:nvPr/>
        </p:nvSpPr>
        <p:spPr bwMode="auto">
          <a:xfrm>
            <a:off x="41148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0" name="Straight Connector 219"/>
          <p:cNvCxnSpPr>
            <a:stCxn id="158" idx="6"/>
            <a:endCxn id="218" idx="2"/>
          </p:cNvCxnSpPr>
          <p:nvPr/>
        </p:nvCxnSpPr>
        <p:spPr bwMode="auto">
          <a:xfrm>
            <a:off x="32766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8" idx="6"/>
            <a:endCxn id="219" idx="2"/>
          </p:cNvCxnSpPr>
          <p:nvPr/>
        </p:nvCxnSpPr>
        <p:spPr bwMode="auto">
          <a:xfrm>
            <a:off x="38862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12" idx="4"/>
            <a:endCxn id="218" idx="0"/>
          </p:cNvCxnSpPr>
          <p:nvPr/>
        </p:nvCxnSpPr>
        <p:spPr bwMode="auto">
          <a:xfrm>
            <a:off x="36957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9" idx="0"/>
          </p:cNvCxnSpPr>
          <p:nvPr/>
        </p:nvCxnSpPr>
        <p:spPr bwMode="auto">
          <a:xfrm>
            <a:off x="43053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 bwMode="auto">
          <a:xfrm>
            <a:off x="35052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5" name="Oval 224"/>
          <p:cNvSpPr/>
          <p:nvPr/>
        </p:nvSpPr>
        <p:spPr bwMode="auto">
          <a:xfrm>
            <a:off x="41148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6" name="Straight Connector 225"/>
          <p:cNvCxnSpPr>
            <a:stCxn id="164" idx="6"/>
            <a:endCxn id="224" idx="2"/>
          </p:cNvCxnSpPr>
          <p:nvPr/>
        </p:nvCxnSpPr>
        <p:spPr bwMode="auto">
          <a:xfrm>
            <a:off x="32766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224" idx="6"/>
            <a:endCxn id="225" idx="2"/>
          </p:cNvCxnSpPr>
          <p:nvPr/>
        </p:nvCxnSpPr>
        <p:spPr bwMode="auto">
          <a:xfrm>
            <a:off x="38862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218" idx="4"/>
            <a:endCxn id="224" idx="0"/>
          </p:cNvCxnSpPr>
          <p:nvPr/>
        </p:nvCxnSpPr>
        <p:spPr bwMode="auto">
          <a:xfrm>
            <a:off x="36957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219" idx="4"/>
            <a:endCxn id="225" idx="0"/>
          </p:cNvCxnSpPr>
          <p:nvPr/>
        </p:nvCxnSpPr>
        <p:spPr bwMode="auto">
          <a:xfrm>
            <a:off x="43053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 bwMode="auto">
          <a:xfrm>
            <a:off x="35052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41148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2" name="Straight Connector 231"/>
          <p:cNvCxnSpPr>
            <a:stCxn id="170" idx="6"/>
            <a:endCxn id="230" idx="2"/>
          </p:cNvCxnSpPr>
          <p:nvPr/>
        </p:nvCxnSpPr>
        <p:spPr bwMode="auto">
          <a:xfrm>
            <a:off x="32766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30" idx="6"/>
            <a:endCxn id="231" idx="2"/>
          </p:cNvCxnSpPr>
          <p:nvPr/>
        </p:nvCxnSpPr>
        <p:spPr bwMode="auto">
          <a:xfrm>
            <a:off x="38862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4" idx="4"/>
            <a:endCxn id="230" idx="0"/>
          </p:cNvCxnSpPr>
          <p:nvPr/>
        </p:nvCxnSpPr>
        <p:spPr bwMode="auto">
          <a:xfrm>
            <a:off x="36957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5" idx="4"/>
            <a:endCxn id="231" idx="0"/>
          </p:cNvCxnSpPr>
          <p:nvPr/>
        </p:nvCxnSpPr>
        <p:spPr bwMode="auto">
          <a:xfrm>
            <a:off x="43053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Oval 235"/>
          <p:cNvSpPr/>
          <p:nvPr/>
        </p:nvSpPr>
        <p:spPr bwMode="auto">
          <a:xfrm>
            <a:off x="47244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7" name="Oval 236"/>
          <p:cNvSpPr/>
          <p:nvPr/>
        </p:nvSpPr>
        <p:spPr bwMode="auto">
          <a:xfrm>
            <a:off x="53340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8" name="Straight Connector 237"/>
          <p:cNvCxnSpPr>
            <a:stCxn id="185" idx="6"/>
            <a:endCxn id="236" idx="2"/>
          </p:cNvCxnSpPr>
          <p:nvPr/>
        </p:nvCxnSpPr>
        <p:spPr bwMode="auto">
          <a:xfrm>
            <a:off x="44958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236" idx="6"/>
            <a:endCxn id="237" idx="2"/>
          </p:cNvCxnSpPr>
          <p:nvPr/>
        </p:nvCxnSpPr>
        <p:spPr bwMode="auto">
          <a:xfrm>
            <a:off x="51054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 bwMode="auto">
          <a:xfrm>
            <a:off x="47244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1" name="Oval 240"/>
          <p:cNvSpPr/>
          <p:nvPr/>
        </p:nvSpPr>
        <p:spPr bwMode="auto">
          <a:xfrm>
            <a:off x="53340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2" name="Straight Connector 241"/>
          <p:cNvCxnSpPr>
            <a:stCxn id="189" idx="6"/>
            <a:endCxn id="240" idx="2"/>
          </p:cNvCxnSpPr>
          <p:nvPr/>
        </p:nvCxnSpPr>
        <p:spPr bwMode="auto">
          <a:xfrm>
            <a:off x="44958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40" idx="6"/>
            <a:endCxn id="241" idx="2"/>
          </p:cNvCxnSpPr>
          <p:nvPr/>
        </p:nvCxnSpPr>
        <p:spPr bwMode="auto">
          <a:xfrm>
            <a:off x="51054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0" idx="0"/>
          </p:cNvCxnSpPr>
          <p:nvPr/>
        </p:nvCxnSpPr>
        <p:spPr bwMode="auto">
          <a:xfrm>
            <a:off x="49149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37" idx="4"/>
            <a:endCxn id="241" idx="0"/>
          </p:cNvCxnSpPr>
          <p:nvPr/>
        </p:nvCxnSpPr>
        <p:spPr bwMode="auto">
          <a:xfrm>
            <a:off x="55245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Oval 245"/>
          <p:cNvSpPr/>
          <p:nvPr/>
        </p:nvSpPr>
        <p:spPr bwMode="auto">
          <a:xfrm>
            <a:off x="47244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" name="Oval 246"/>
          <p:cNvSpPr/>
          <p:nvPr/>
        </p:nvSpPr>
        <p:spPr bwMode="auto">
          <a:xfrm>
            <a:off x="53340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8" name="Straight Connector 247"/>
          <p:cNvCxnSpPr>
            <a:stCxn id="195" idx="6"/>
            <a:endCxn id="246" idx="2"/>
          </p:cNvCxnSpPr>
          <p:nvPr/>
        </p:nvCxnSpPr>
        <p:spPr bwMode="auto">
          <a:xfrm>
            <a:off x="44958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6" idx="6"/>
            <a:endCxn id="247" idx="2"/>
          </p:cNvCxnSpPr>
          <p:nvPr/>
        </p:nvCxnSpPr>
        <p:spPr bwMode="auto">
          <a:xfrm>
            <a:off x="51054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0" idx="4"/>
            <a:endCxn id="246" idx="0"/>
          </p:cNvCxnSpPr>
          <p:nvPr/>
        </p:nvCxnSpPr>
        <p:spPr bwMode="auto">
          <a:xfrm>
            <a:off x="49149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241" idx="4"/>
            <a:endCxn id="247" idx="0"/>
          </p:cNvCxnSpPr>
          <p:nvPr/>
        </p:nvCxnSpPr>
        <p:spPr bwMode="auto">
          <a:xfrm>
            <a:off x="55245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 bwMode="auto">
          <a:xfrm>
            <a:off x="47244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3" name="Oval 252"/>
          <p:cNvSpPr/>
          <p:nvPr/>
        </p:nvSpPr>
        <p:spPr bwMode="auto">
          <a:xfrm>
            <a:off x="53340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4" name="Straight Connector 253"/>
          <p:cNvCxnSpPr>
            <a:stCxn id="201" idx="6"/>
            <a:endCxn id="252" idx="2"/>
          </p:cNvCxnSpPr>
          <p:nvPr/>
        </p:nvCxnSpPr>
        <p:spPr bwMode="auto">
          <a:xfrm>
            <a:off x="44958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52" idx="6"/>
            <a:endCxn id="253" idx="2"/>
          </p:cNvCxnSpPr>
          <p:nvPr/>
        </p:nvCxnSpPr>
        <p:spPr bwMode="auto">
          <a:xfrm>
            <a:off x="51054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246" idx="4"/>
            <a:endCxn id="252" idx="0"/>
          </p:cNvCxnSpPr>
          <p:nvPr/>
        </p:nvCxnSpPr>
        <p:spPr bwMode="auto">
          <a:xfrm>
            <a:off x="49149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47" idx="4"/>
            <a:endCxn id="253" idx="0"/>
          </p:cNvCxnSpPr>
          <p:nvPr/>
        </p:nvCxnSpPr>
        <p:spPr bwMode="auto">
          <a:xfrm>
            <a:off x="55245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Oval 257"/>
          <p:cNvSpPr/>
          <p:nvPr/>
        </p:nvSpPr>
        <p:spPr bwMode="auto">
          <a:xfrm>
            <a:off x="47244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9" name="Oval 258"/>
          <p:cNvSpPr/>
          <p:nvPr/>
        </p:nvSpPr>
        <p:spPr bwMode="auto">
          <a:xfrm>
            <a:off x="53340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0" name="Straight Connector 259"/>
          <p:cNvCxnSpPr>
            <a:stCxn id="207" idx="6"/>
            <a:endCxn id="258" idx="2"/>
          </p:cNvCxnSpPr>
          <p:nvPr/>
        </p:nvCxnSpPr>
        <p:spPr bwMode="auto">
          <a:xfrm>
            <a:off x="44958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258" idx="6"/>
            <a:endCxn id="259" idx="2"/>
          </p:cNvCxnSpPr>
          <p:nvPr/>
        </p:nvCxnSpPr>
        <p:spPr bwMode="auto">
          <a:xfrm>
            <a:off x="51054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252" idx="4"/>
            <a:endCxn id="258" idx="0"/>
          </p:cNvCxnSpPr>
          <p:nvPr/>
        </p:nvCxnSpPr>
        <p:spPr bwMode="auto">
          <a:xfrm>
            <a:off x="49149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53" idx="4"/>
            <a:endCxn id="259" idx="0"/>
          </p:cNvCxnSpPr>
          <p:nvPr/>
        </p:nvCxnSpPr>
        <p:spPr bwMode="auto">
          <a:xfrm>
            <a:off x="55245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Oval 263"/>
          <p:cNvSpPr/>
          <p:nvPr/>
        </p:nvSpPr>
        <p:spPr bwMode="auto">
          <a:xfrm>
            <a:off x="47244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5" name="Oval 264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6" name="Straight Connector 265"/>
          <p:cNvCxnSpPr>
            <a:stCxn id="213" idx="6"/>
            <a:endCxn id="264" idx="2"/>
          </p:cNvCxnSpPr>
          <p:nvPr/>
        </p:nvCxnSpPr>
        <p:spPr bwMode="auto">
          <a:xfrm>
            <a:off x="44958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64" idx="6"/>
            <a:endCxn id="265" idx="2"/>
          </p:cNvCxnSpPr>
          <p:nvPr/>
        </p:nvCxnSpPr>
        <p:spPr bwMode="auto">
          <a:xfrm>
            <a:off x="51054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258" idx="4"/>
            <a:endCxn id="264" idx="0"/>
          </p:cNvCxnSpPr>
          <p:nvPr/>
        </p:nvCxnSpPr>
        <p:spPr bwMode="auto">
          <a:xfrm>
            <a:off x="49149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59" idx="4"/>
            <a:endCxn id="265" idx="0"/>
          </p:cNvCxnSpPr>
          <p:nvPr/>
        </p:nvCxnSpPr>
        <p:spPr bwMode="auto">
          <a:xfrm>
            <a:off x="55245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 bwMode="auto">
          <a:xfrm>
            <a:off x="47244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53340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Connector 271"/>
          <p:cNvCxnSpPr>
            <a:stCxn id="219" idx="6"/>
            <a:endCxn id="270" idx="2"/>
          </p:cNvCxnSpPr>
          <p:nvPr/>
        </p:nvCxnSpPr>
        <p:spPr bwMode="auto">
          <a:xfrm>
            <a:off x="44958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70" idx="6"/>
            <a:endCxn id="271" idx="2"/>
          </p:cNvCxnSpPr>
          <p:nvPr/>
        </p:nvCxnSpPr>
        <p:spPr bwMode="auto">
          <a:xfrm>
            <a:off x="51054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64" idx="4"/>
            <a:endCxn id="270" idx="0"/>
          </p:cNvCxnSpPr>
          <p:nvPr/>
        </p:nvCxnSpPr>
        <p:spPr bwMode="auto">
          <a:xfrm>
            <a:off x="49149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65" idx="4"/>
            <a:endCxn id="271" idx="0"/>
          </p:cNvCxnSpPr>
          <p:nvPr/>
        </p:nvCxnSpPr>
        <p:spPr bwMode="auto">
          <a:xfrm>
            <a:off x="55245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6" name="Oval 275"/>
          <p:cNvSpPr/>
          <p:nvPr/>
        </p:nvSpPr>
        <p:spPr bwMode="auto">
          <a:xfrm>
            <a:off x="47244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53340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8" name="Straight Connector 277"/>
          <p:cNvCxnSpPr>
            <a:stCxn id="225" idx="6"/>
            <a:endCxn id="276" idx="2"/>
          </p:cNvCxnSpPr>
          <p:nvPr/>
        </p:nvCxnSpPr>
        <p:spPr bwMode="auto">
          <a:xfrm>
            <a:off x="44958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6" idx="6"/>
            <a:endCxn id="277" idx="2"/>
          </p:cNvCxnSpPr>
          <p:nvPr/>
        </p:nvCxnSpPr>
        <p:spPr bwMode="auto">
          <a:xfrm>
            <a:off x="51054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70" idx="4"/>
            <a:endCxn id="276" idx="0"/>
          </p:cNvCxnSpPr>
          <p:nvPr/>
        </p:nvCxnSpPr>
        <p:spPr bwMode="auto">
          <a:xfrm>
            <a:off x="49149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  <a:endCxn id="277" idx="0"/>
          </p:cNvCxnSpPr>
          <p:nvPr/>
        </p:nvCxnSpPr>
        <p:spPr bwMode="auto">
          <a:xfrm>
            <a:off x="55245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 bwMode="auto">
          <a:xfrm>
            <a:off x="47244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53340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4" name="Straight Connector 283"/>
          <p:cNvCxnSpPr>
            <a:stCxn id="231" idx="6"/>
            <a:endCxn id="282" idx="2"/>
          </p:cNvCxnSpPr>
          <p:nvPr/>
        </p:nvCxnSpPr>
        <p:spPr bwMode="auto">
          <a:xfrm>
            <a:off x="44958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82" idx="6"/>
            <a:endCxn id="283" idx="2"/>
          </p:cNvCxnSpPr>
          <p:nvPr/>
        </p:nvCxnSpPr>
        <p:spPr bwMode="auto">
          <a:xfrm>
            <a:off x="51054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76" idx="4"/>
            <a:endCxn id="282" idx="0"/>
          </p:cNvCxnSpPr>
          <p:nvPr/>
        </p:nvCxnSpPr>
        <p:spPr bwMode="auto">
          <a:xfrm>
            <a:off x="49149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77" idx="4"/>
            <a:endCxn id="283" idx="0"/>
          </p:cNvCxnSpPr>
          <p:nvPr/>
        </p:nvCxnSpPr>
        <p:spPr bwMode="auto">
          <a:xfrm>
            <a:off x="55245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7" name="Oval 296"/>
          <p:cNvSpPr/>
          <p:nvPr/>
        </p:nvSpPr>
        <p:spPr bwMode="auto">
          <a:xfrm>
            <a:off x="59436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8" name="Oval 297"/>
          <p:cNvSpPr/>
          <p:nvPr/>
        </p:nvSpPr>
        <p:spPr bwMode="auto">
          <a:xfrm>
            <a:off x="65532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9" name="Straight Connector 298"/>
          <p:cNvCxnSpPr>
            <a:stCxn id="237" idx="6"/>
            <a:endCxn id="297" idx="2"/>
          </p:cNvCxnSpPr>
          <p:nvPr/>
        </p:nvCxnSpPr>
        <p:spPr bwMode="auto">
          <a:xfrm>
            <a:off x="57150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297" idx="6"/>
            <a:endCxn id="298" idx="2"/>
          </p:cNvCxnSpPr>
          <p:nvPr/>
        </p:nvCxnSpPr>
        <p:spPr bwMode="auto">
          <a:xfrm>
            <a:off x="63246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 bwMode="auto">
          <a:xfrm>
            <a:off x="59436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65532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3" name="Straight Connector 302"/>
          <p:cNvCxnSpPr>
            <a:stCxn id="241" idx="6"/>
            <a:endCxn id="301" idx="2"/>
          </p:cNvCxnSpPr>
          <p:nvPr/>
        </p:nvCxnSpPr>
        <p:spPr bwMode="auto">
          <a:xfrm>
            <a:off x="57150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301" idx="6"/>
            <a:endCxn id="302" idx="2"/>
          </p:cNvCxnSpPr>
          <p:nvPr/>
        </p:nvCxnSpPr>
        <p:spPr bwMode="auto">
          <a:xfrm>
            <a:off x="63246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>
            <a:stCxn id="297" idx="4"/>
            <a:endCxn id="301" idx="0"/>
          </p:cNvCxnSpPr>
          <p:nvPr/>
        </p:nvCxnSpPr>
        <p:spPr bwMode="auto">
          <a:xfrm>
            <a:off x="61341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stCxn id="298" idx="4"/>
            <a:endCxn id="302" idx="0"/>
          </p:cNvCxnSpPr>
          <p:nvPr/>
        </p:nvCxnSpPr>
        <p:spPr bwMode="auto">
          <a:xfrm>
            <a:off x="67437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 bwMode="auto">
          <a:xfrm>
            <a:off x="59436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8" name="Oval 307"/>
          <p:cNvSpPr/>
          <p:nvPr/>
        </p:nvSpPr>
        <p:spPr bwMode="auto">
          <a:xfrm>
            <a:off x="65532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9" name="Straight Connector 308"/>
          <p:cNvCxnSpPr>
            <a:stCxn id="247" idx="6"/>
            <a:endCxn id="307" idx="2"/>
          </p:cNvCxnSpPr>
          <p:nvPr/>
        </p:nvCxnSpPr>
        <p:spPr bwMode="auto">
          <a:xfrm>
            <a:off x="57150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stCxn id="307" idx="6"/>
            <a:endCxn id="308" idx="2"/>
          </p:cNvCxnSpPr>
          <p:nvPr/>
        </p:nvCxnSpPr>
        <p:spPr bwMode="auto">
          <a:xfrm>
            <a:off x="63246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>
            <a:stCxn id="301" idx="4"/>
            <a:endCxn id="307" idx="0"/>
          </p:cNvCxnSpPr>
          <p:nvPr/>
        </p:nvCxnSpPr>
        <p:spPr bwMode="auto">
          <a:xfrm>
            <a:off x="61341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302" idx="4"/>
            <a:endCxn id="308" idx="0"/>
          </p:cNvCxnSpPr>
          <p:nvPr/>
        </p:nvCxnSpPr>
        <p:spPr bwMode="auto">
          <a:xfrm>
            <a:off x="67437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Oval 312"/>
          <p:cNvSpPr/>
          <p:nvPr/>
        </p:nvSpPr>
        <p:spPr bwMode="auto">
          <a:xfrm>
            <a:off x="59436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4" name="Oval 313"/>
          <p:cNvSpPr/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5" name="Straight Connector 314"/>
          <p:cNvCxnSpPr>
            <a:stCxn id="253" idx="6"/>
            <a:endCxn id="313" idx="2"/>
          </p:cNvCxnSpPr>
          <p:nvPr/>
        </p:nvCxnSpPr>
        <p:spPr bwMode="auto">
          <a:xfrm>
            <a:off x="57150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13" idx="6"/>
            <a:endCxn id="314" idx="2"/>
          </p:cNvCxnSpPr>
          <p:nvPr/>
        </p:nvCxnSpPr>
        <p:spPr bwMode="auto">
          <a:xfrm>
            <a:off x="63246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07" idx="4"/>
            <a:endCxn id="313" idx="0"/>
          </p:cNvCxnSpPr>
          <p:nvPr/>
        </p:nvCxnSpPr>
        <p:spPr bwMode="auto">
          <a:xfrm>
            <a:off x="61341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308" idx="4"/>
            <a:endCxn id="314" idx="0"/>
          </p:cNvCxnSpPr>
          <p:nvPr/>
        </p:nvCxnSpPr>
        <p:spPr bwMode="auto">
          <a:xfrm>
            <a:off x="67437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 bwMode="auto">
          <a:xfrm>
            <a:off x="59436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0" name="Oval 319"/>
          <p:cNvSpPr/>
          <p:nvPr/>
        </p:nvSpPr>
        <p:spPr bwMode="auto">
          <a:xfrm>
            <a:off x="65532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1" name="Straight Connector 320"/>
          <p:cNvCxnSpPr>
            <a:stCxn id="259" idx="6"/>
            <a:endCxn id="319" idx="2"/>
          </p:cNvCxnSpPr>
          <p:nvPr/>
        </p:nvCxnSpPr>
        <p:spPr bwMode="auto">
          <a:xfrm>
            <a:off x="57150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319" idx="6"/>
            <a:endCxn id="320" idx="2"/>
          </p:cNvCxnSpPr>
          <p:nvPr/>
        </p:nvCxnSpPr>
        <p:spPr bwMode="auto">
          <a:xfrm>
            <a:off x="63246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313" idx="4"/>
            <a:endCxn id="319" idx="0"/>
          </p:cNvCxnSpPr>
          <p:nvPr/>
        </p:nvCxnSpPr>
        <p:spPr bwMode="auto">
          <a:xfrm>
            <a:off x="61341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314" idx="4"/>
            <a:endCxn id="320" idx="0"/>
          </p:cNvCxnSpPr>
          <p:nvPr/>
        </p:nvCxnSpPr>
        <p:spPr bwMode="auto">
          <a:xfrm>
            <a:off x="67437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 bwMode="auto">
          <a:xfrm>
            <a:off x="59436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6" name="Oval 325"/>
          <p:cNvSpPr/>
          <p:nvPr/>
        </p:nvSpPr>
        <p:spPr bwMode="auto">
          <a:xfrm>
            <a:off x="65532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7" name="Straight Connector 326"/>
          <p:cNvCxnSpPr>
            <a:stCxn id="265" idx="6"/>
            <a:endCxn id="325" idx="2"/>
          </p:cNvCxnSpPr>
          <p:nvPr/>
        </p:nvCxnSpPr>
        <p:spPr bwMode="auto">
          <a:xfrm>
            <a:off x="57150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6"/>
            <a:endCxn id="326" idx="2"/>
          </p:cNvCxnSpPr>
          <p:nvPr/>
        </p:nvCxnSpPr>
        <p:spPr bwMode="auto">
          <a:xfrm>
            <a:off x="63246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  <a:endCxn id="325" idx="0"/>
          </p:cNvCxnSpPr>
          <p:nvPr/>
        </p:nvCxnSpPr>
        <p:spPr bwMode="auto">
          <a:xfrm>
            <a:off x="61341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20" idx="4"/>
            <a:endCxn id="326" idx="0"/>
          </p:cNvCxnSpPr>
          <p:nvPr/>
        </p:nvCxnSpPr>
        <p:spPr bwMode="auto">
          <a:xfrm>
            <a:off x="67437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1" name="Oval 330"/>
          <p:cNvSpPr/>
          <p:nvPr/>
        </p:nvSpPr>
        <p:spPr bwMode="auto">
          <a:xfrm>
            <a:off x="59436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2" name="Oval 331"/>
          <p:cNvSpPr/>
          <p:nvPr/>
        </p:nvSpPr>
        <p:spPr bwMode="auto">
          <a:xfrm>
            <a:off x="65532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3" name="Straight Connector 332"/>
          <p:cNvCxnSpPr>
            <a:stCxn id="271" idx="6"/>
            <a:endCxn id="331" idx="2"/>
          </p:cNvCxnSpPr>
          <p:nvPr/>
        </p:nvCxnSpPr>
        <p:spPr bwMode="auto">
          <a:xfrm>
            <a:off x="57150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31" idx="6"/>
            <a:endCxn id="332" idx="2"/>
          </p:cNvCxnSpPr>
          <p:nvPr/>
        </p:nvCxnSpPr>
        <p:spPr bwMode="auto">
          <a:xfrm>
            <a:off x="63246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25" idx="4"/>
            <a:endCxn id="331" idx="0"/>
          </p:cNvCxnSpPr>
          <p:nvPr/>
        </p:nvCxnSpPr>
        <p:spPr bwMode="auto">
          <a:xfrm>
            <a:off x="61341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26" idx="4"/>
            <a:endCxn id="332" idx="0"/>
          </p:cNvCxnSpPr>
          <p:nvPr/>
        </p:nvCxnSpPr>
        <p:spPr bwMode="auto">
          <a:xfrm>
            <a:off x="67437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7" name="Oval 336"/>
          <p:cNvSpPr/>
          <p:nvPr/>
        </p:nvSpPr>
        <p:spPr bwMode="auto">
          <a:xfrm>
            <a:off x="59436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8" name="Oval 337"/>
          <p:cNvSpPr/>
          <p:nvPr/>
        </p:nvSpPr>
        <p:spPr bwMode="auto">
          <a:xfrm>
            <a:off x="65532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9" name="Straight Connector 338"/>
          <p:cNvCxnSpPr>
            <a:stCxn id="277" idx="6"/>
            <a:endCxn id="337" idx="2"/>
          </p:cNvCxnSpPr>
          <p:nvPr/>
        </p:nvCxnSpPr>
        <p:spPr bwMode="auto">
          <a:xfrm>
            <a:off x="57150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337" idx="6"/>
            <a:endCxn id="338" idx="2"/>
          </p:cNvCxnSpPr>
          <p:nvPr/>
        </p:nvCxnSpPr>
        <p:spPr bwMode="auto">
          <a:xfrm>
            <a:off x="63246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31" idx="4"/>
            <a:endCxn id="337" idx="0"/>
          </p:cNvCxnSpPr>
          <p:nvPr/>
        </p:nvCxnSpPr>
        <p:spPr bwMode="auto">
          <a:xfrm>
            <a:off x="61341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32" idx="4"/>
            <a:endCxn id="338" idx="0"/>
          </p:cNvCxnSpPr>
          <p:nvPr/>
        </p:nvCxnSpPr>
        <p:spPr bwMode="auto">
          <a:xfrm>
            <a:off x="67437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3" name="Oval 342"/>
          <p:cNvSpPr/>
          <p:nvPr/>
        </p:nvSpPr>
        <p:spPr bwMode="auto">
          <a:xfrm>
            <a:off x="59436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4" name="Oval 343"/>
          <p:cNvSpPr/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5" name="Straight Connector 344"/>
          <p:cNvCxnSpPr>
            <a:stCxn id="283" idx="6"/>
            <a:endCxn id="343" idx="2"/>
          </p:cNvCxnSpPr>
          <p:nvPr/>
        </p:nvCxnSpPr>
        <p:spPr bwMode="auto">
          <a:xfrm>
            <a:off x="57150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343" idx="6"/>
            <a:endCxn id="344" idx="2"/>
          </p:cNvCxnSpPr>
          <p:nvPr/>
        </p:nvCxnSpPr>
        <p:spPr bwMode="auto">
          <a:xfrm>
            <a:off x="63246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37" idx="4"/>
            <a:endCxn id="343" idx="0"/>
          </p:cNvCxnSpPr>
          <p:nvPr/>
        </p:nvCxnSpPr>
        <p:spPr bwMode="auto">
          <a:xfrm>
            <a:off x="61341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stCxn id="338" idx="4"/>
            <a:endCxn id="344" idx="0"/>
          </p:cNvCxnSpPr>
          <p:nvPr/>
        </p:nvCxnSpPr>
        <p:spPr bwMode="auto">
          <a:xfrm>
            <a:off x="67437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9" name="Oval 348"/>
          <p:cNvSpPr/>
          <p:nvPr/>
        </p:nvSpPr>
        <p:spPr bwMode="auto">
          <a:xfrm>
            <a:off x="71628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0" name="Oval 349"/>
          <p:cNvSpPr/>
          <p:nvPr/>
        </p:nvSpPr>
        <p:spPr bwMode="auto">
          <a:xfrm>
            <a:off x="77724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1" name="Straight Connector 350"/>
          <p:cNvCxnSpPr>
            <a:stCxn id="298" idx="6"/>
            <a:endCxn id="349" idx="2"/>
          </p:cNvCxnSpPr>
          <p:nvPr/>
        </p:nvCxnSpPr>
        <p:spPr bwMode="auto">
          <a:xfrm>
            <a:off x="69342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stCxn id="349" idx="6"/>
            <a:endCxn id="350" idx="2"/>
          </p:cNvCxnSpPr>
          <p:nvPr/>
        </p:nvCxnSpPr>
        <p:spPr bwMode="auto">
          <a:xfrm>
            <a:off x="75438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 bwMode="auto">
          <a:xfrm>
            <a:off x="71628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4" name="Oval 353"/>
          <p:cNvSpPr/>
          <p:nvPr/>
        </p:nvSpPr>
        <p:spPr bwMode="auto">
          <a:xfrm>
            <a:off x="77724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5" name="Straight Connector 354"/>
          <p:cNvCxnSpPr>
            <a:stCxn id="302" idx="6"/>
            <a:endCxn id="353" idx="2"/>
          </p:cNvCxnSpPr>
          <p:nvPr/>
        </p:nvCxnSpPr>
        <p:spPr bwMode="auto">
          <a:xfrm>
            <a:off x="69342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353" idx="6"/>
            <a:endCxn id="354" idx="2"/>
          </p:cNvCxnSpPr>
          <p:nvPr/>
        </p:nvCxnSpPr>
        <p:spPr bwMode="auto">
          <a:xfrm>
            <a:off x="75438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49" idx="4"/>
            <a:endCxn id="353" idx="0"/>
          </p:cNvCxnSpPr>
          <p:nvPr/>
        </p:nvCxnSpPr>
        <p:spPr bwMode="auto">
          <a:xfrm>
            <a:off x="73533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350" idx="4"/>
            <a:endCxn id="354" idx="0"/>
          </p:cNvCxnSpPr>
          <p:nvPr/>
        </p:nvCxnSpPr>
        <p:spPr bwMode="auto">
          <a:xfrm>
            <a:off x="79629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9" name="Oval 358"/>
          <p:cNvSpPr/>
          <p:nvPr/>
        </p:nvSpPr>
        <p:spPr bwMode="auto">
          <a:xfrm>
            <a:off x="71628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0" name="Oval 359"/>
          <p:cNvSpPr/>
          <p:nvPr/>
        </p:nvSpPr>
        <p:spPr bwMode="auto">
          <a:xfrm>
            <a:off x="77724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1" name="Straight Connector 360"/>
          <p:cNvCxnSpPr>
            <a:stCxn id="308" idx="6"/>
            <a:endCxn id="359" idx="2"/>
          </p:cNvCxnSpPr>
          <p:nvPr/>
        </p:nvCxnSpPr>
        <p:spPr bwMode="auto">
          <a:xfrm>
            <a:off x="69342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59" idx="6"/>
            <a:endCxn id="360" idx="2"/>
          </p:cNvCxnSpPr>
          <p:nvPr/>
        </p:nvCxnSpPr>
        <p:spPr bwMode="auto">
          <a:xfrm>
            <a:off x="75438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stCxn id="353" idx="4"/>
            <a:endCxn id="359" idx="0"/>
          </p:cNvCxnSpPr>
          <p:nvPr/>
        </p:nvCxnSpPr>
        <p:spPr bwMode="auto">
          <a:xfrm>
            <a:off x="73533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54" idx="4"/>
            <a:endCxn id="360" idx="0"/>
          </p:cNvCxnSpPr>
          <p:nvPr/>
        </p:nvCxnSpPr>
        <p:spPr bwMode="auto">
          <a:xfrm>
            <a:off x="79629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 bwMode="auto">
          <a:xfrm>
            <a:off x="71628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6" name="Oval 365"/>
          <p:cNvSpPr/>
          <p:nvPr/>
        </p:nvSpPr>
        <p:spPr bwMode="auto">
          <a:xfrm>
            <a:off x="77724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7" name="Straight Connector 366"/>
          <p:cNvCxnSpPr>
            <a:stCxn id="314" idx="6"/>
            <a:endCxn id="365" idx="2"/>
          </p:cNvCxnSpPr>
          <p:nvPr/>
        </p:nvCxnSpPr>
        <p:spPr bwMode="auto">
          <a:xfrm>
            <a:off x="69342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65" idx="6"/>
            <a:endCxn id="366" idx="2"/>
          </p:cNvCxnSpPr>
          <p:nvPr/>
        </p:nvCxnSpPr>
        <p:spPr bwMode="auto">
          <a:xfrm>
            <a:off x="75438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359" idx="4"/>
            <a:endCxn id="365" idx="0"/>
          </p:cNvCxnSpPr>
          <p:nvPr/>
        </p:nvCxnSpPr>
        <p:spPr bwMode="auto">
          <a:xfrm>
            <a:off x="73533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0" idx="4"/>
            <a:endCxn id="366" idx="0"/>
          </p:cNvCxnSpPr>
          <p:nvPr/>
        </p:nvCxnSpPr>
        <p:spPr bwMode="auto">
          <a:xfrm>
            <a:off x="79629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1" name="Oval 370"/>
          <p:cNvSpPr/>
          <p:nvPr/>
        </p:nvSpPr>
        <p:spPr bwMode="auto">
          <a:xfrm>
            <a:off x="71628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2" name="Oval 371"/>
          <p:cNvSpPr/>
          <p:nvPr/>
        </p:nvSpPr>
        <p:spPr bwMode="auto">
          <a:xfrm>
            <a:off x="77724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3" name="Straight Connector 372"/>
          <p:cNvCxnSpPr>
            <a:stCxn id="320" idx="6"/>
            <a:endCxn id="371" idx="2"/>
          </p:cNvCxnSpPr>
          <p:nvPr/>
        </p:nvCxnSpPr>
        <p:spPr bwMode="auto">
          <a:xfrm>
            <a:off x="69342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stCxn id="371" idx="6"/>
            <a:endCxn id="372" idx="2"/>
          </p:cNvCxnSpPr>
          <p:nvPr/>
        </p:nvCxnSpPr>
        <p:spPr bwMode="auto">
          <a:xfrm>
            <a:off x="75438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>
            <a:stCxn id="365" idx="4"/>
            <a:endCxn id="371" idx="0"/>
          </p:cNvCxnSpPr>
          <p:nvPr/>
        </p:nvCxnSpPr>
        <p:spPr bwMode="auto">
          <a:xfrm>
            <a:off x="73533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66" idx="4"/>
            <a:endCxn id="372" idx="0"/>
          </p:cNvCxnSpPr>
          <p:nvPr/>
        </p:nvCxnSpPr>
        <p:spPr bwMode="auto">
          <a:xfrm>
            <a:off x="79629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7" name="Oval 376"/>
          <p:cNvSpPr/>
          <p:nvPr/>
        </p:nvSpPr>
        <p:spPr bwMode="auto">
          <a:xfrm>
            <a:off x="71628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77724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9" name="Straight Connector 378"/>
          <p:cNvCxnSpPr>
            <a:stCxn id="326" idx="6"/>
            <a:endCxn id="377" idx="2"/>
          </p:cNvCxnSpPr>
          <p:nvPr/>
        </p:nvCxnSpPr>
        <p:spPr bwMode="auto">
          <a:xfrm>
            <a:off x="69342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77" idx="6"/>
            <a:endCxn id="378" idx="2"/>
          </p:cNvCxnSpPr>
          <p:nvPr/>
        </p:nvCxnSpPr>
        <p:spPr bwMode="auto">
          <a:xfrm>
            <a:off x="75438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71" idx="4"/>
            <a:endCxn id="377" idx="0"/>
          </p:cNvCxnSpPr>
          <p:nvPr/>
        </p:nvCxnSpPr>
        <p:spPr bwMode="auto">
          <a:xfrm>
            <a:off x="73533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72" idx="4"/>
            <a:endCxn id="378" idx="0"/>
          </p:cNvCxnSpPr>
          <p:nvPr/>
        </p:nvCxnSpPr>
        <p:spPr bwMode="auto">
          <a:xfrm>
            <a:off x="79629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3" name="Oval 382"/>
          <p:cNvSpPr/>
          <p:nvPr/>
        </p:nvSpPr>
        <p:spPr bwMode="auto">
          <a:xfrm>
            <a:off x="71628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4" name="Oval 383"/>
          <p:cNvSpPr/>
          <p:nvPr/>
        </p:nvSpPr>
        <p:spPr bwMode="auto">
          <a:xfrm>
            <a:off x="77724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5" name="Straight Connector 384"/>
          <p:cNvCxnSpPr>
            <a:stCxn id="332" idx="6"/>
            <a:endCxn id="383" idx="2"/>
          </p:cNvCxnSpPr>
          <p:nvPr/>
        </p:nvCxnSpPr>
        <p:spPr bwMode="auto">
          <a:xfrm>
            <a:off x="69342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83" idx="6"/>
            <a:endCxn id="384" idx="2"/>
          </p:cNvCxnSpPr>
          <p:nvPr/>
        </p:nvCxnSpPr>
        <p:spPr bwMode="auto">
          <a:xfrm>
            <a:off x="75438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77" idx="4"/>
            <a:endCxn id="383" idx="0"/>
          </p:cNvCxnSpPr>
          <p:nvPr/>
        </p:nvCxnSpPr>
        <p:spPr bwMode="auto">
          <a:xfrm>
            <a:off x="73533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>
            <a:stCxn id="378" idx="4"/>
            <a:endCxn id="384" idx="0"/>
          </p:cNvCxnSpPr>
          <p:nvPr/>
        </p:nvCxnSpPr>
        <p:spPr bwMode="auto">
          <a:xfrm>
            <a:off x="79629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9" name="Oval 388"/>
          <p:cNvSpPr/>
          <p:nvPr/>
        </p:nvSpPr>
        <p:spPr bwMode="auto">
          <a:xfrm>
            <a:off x="71628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0" name="Oval 389"/>
          <p:cNvSpPr/>
          <p:nvPr/>
        </p:nvSpPr>
        <p:spPr bwMode="auto">
          <a:xfrm>
            <a:off x="77724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1" name="Straight Connector 390"/>
          <p:cNvCxnSpPr>
            <a:stCxn id="338" idx="6"/>
            <a:endCxn id="389" idx="2"/>
          </p:cNvCxnSpPr>
          <p:nvPr/>
        </p:nvCxnSpPr>
        <p:spPr bwMode="auto">
          <a:xfrm>
            <a:off x="69342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89" idx="6"/>
            <a:endCxn id="390" idx="2"/>
          </p:cNvCxnSpPr>
          <p:nvPr/>
        </p:nvCxnSpPr>
        <p:spPr bwMode="auto">
          <a:xfrm>
            <a:off x="75438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83" idx="4"/>
            <a:endCxn id="389" idx="0"/>
          </p:cNvCxnSpPr>
          <p:nvPr/>
        </p:nvCxnSpPr>
        <p:spPr bwMode="auto">
          <a:xfrm>
            <a:off x="73533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384" idx="4"/>
            <a:endCxn id="390" idx="0"/>
          </p:cNvCxnSpPr>
          <p:nvPr/>
        </p:nvCxnSpPr>
        <p:spPr bwMode="auto">
          <a:xfrm>
            <a:off x="79629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5" name="Oval 394"/>
          <p:cNvSpPr/>
          <p:nvPr/>
        </p:nvSpPr>
        <p:spPr bwMode="auto">
          <a:xfrm>
            <a:off x="71628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6" name="Oval 395"/>
          <p:cNvSpPr/>
          <p:nvPr/>
        </p:nvSpPr>
        <p:spPr bwMode="auto">
          <a:xfrm>
            <a:off x="77724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7" name="Straight Connector 396"/>
          <p:cNvCxnSpPr>
            <a:stCxn id="344" idx="6"/>
            <a:endCxn id="395" idx="2"/>
          </p:cNvCxnSpPr>
          <p:nvPr/>
        </p:nvCxnSpPr>
        <p:spPr bwMode="auto">
          <a:xfrm>
            <a:off x="69342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stCxn id="395" idx="6"/>
            <a:endCxn id="396" idx="2"/>
          </p:cNvCxnSpPr>
          <p:nvPr/>
        </p:nvCxnSpPr>
        <p:spPr bwMode="auto">
          <a:xfrm>
            <a:off x="75438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9" idx="4"/>
            <a:endCxn id="395" idx="0"/>
          </p:cNvCxnSpPr>
          <p:nvPr/>
        </p:nvCxnSpPr>
        <p:spPr bwMode="auto">
          <a:xfrm>
            <a:off x="73533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90" idx="4"/>
            <a:endCxn id="396" idx="0"/>
          </p:cNvCxnSpPr>
          <p:nvPr/>
        </p:nvCxnSpPr>
        <p:spPr bwMode="auto">
          <a:xfrm>
            <a:off x="79629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1" name="Oval 400"/>
          <p:cNvSpPr/>
          <p:nvPr/>
        </p:nvSpPr>
        <p:spPr bwMode="auto">
          <a:xfrm>
            <a:off x="83820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3" name="Straight Connector 402"/>
          <p:cNvCxnSpPr>
            <a:stCxn id="350" idx="6"/>
            <a:endCxn id="401" idx="2"/>
          </p:cNvCxnSpPr>
          <p:nvPr/>
        </p:nvCxnSpPr>
        <p:spPr bwMode="auto">
          <a:xfrm>
            <a:off x="81534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5" name="Oval 404"/>
          <p:cNvSpPr/>
          <p:nvPr/>
        </p:nvSpPr>
        <p:spPr bwMode="auto">
          <a:xfrm>
            <a:off x="83820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7" name="Straight Connector 406"/>
          <p:cNvCxnSpPr>
            <a:stCxn id="354" idx="6"/>
            <a:endCxn id="405" idx="2"/>
          </p:cNvCxnSpPr>
          <p:nvPr/>
        </p:nvCxnSpPr>
        <p:spPr bwMode="auto">
          <a:xfrm>
            <a:off x="81534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>
            <a:stCxn id="401" idx="4"/>
            <a:endCxn id="405" idx="0"/>
          </p:cNvCxnSpPr>
          <p:nvPr/>
        </p:nvCxnSpPr>
        <p:spPr bwMode="auto">
          <a:xfrm>
            <a:off x="85725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 bwMode="auto">
          <a:xfrm>
            <a:off x="83820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3" name="Straight Connector 412"/>
          <p:cNvCxnSpPr>
            <a:stCxn id="360" idx="6"/>
            <a:endCxn id="411" idx="2"/>
          </p:cNvCxnSpPr>
          <p:nvPr/>
        </p:nvCxnSpPr>
        <p:spPr bwMode="auto">
          <a:xfrm>
            <a:off x="81534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stCxn id="405" idx="4"/>
            <a:endCxn id="411" idx="0"/>
          </p:cNvCxnSpPr>
          <p:nvPr/>
        </p:nvCxnSpPr>
        <p:spPr bwMode="auto">
          <a:xfrm>
            <a:off x="85725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7" name="Oval 416"/>
          <p:cNvSpPr/>
          <p:nvPr/>
        </p:nvSpPr>
        <p:spPr bwMode="auto">
          <a:xfrm>
            <a:off x="83820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9" name="Straight Connector 418"/>
          <p:cNvCxnSpPr>
            <a:stCxn id="366" idx="6"/>
            <a:endCxn id="417" idx="2"/>
          </p:cNvCxnSpPr>
          <p:nvPr/>
        </p:nvCxnSpPr>
        <p:spPr bwMode="auto">
          <a:xfrm>
            <a:off x="81534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411" idx="4"/>
            <a:endCxn id="417" idx="0"/>
          </p:cNvCxnSpPr>
          <p:nvPr/>
        </p:nvCxnSpPr>
        <p:spPr bwMode="auto">
          <a:xfrm>
            <a:off x="85725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3" name="Oval 422"/>
          <p:cNvSpPr/>
          <p:nvPr/>
        </p:nvSpPr>
        <p:spPr bwMode="auto">
          <a:xfrm>
            <a:off x="83820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5" name="Straight Connector 424"/>
          <p:cNvCxnSpPr>
            <a:stCxn id="372" idx="6"/>
            <a:endCxn id="423" idx="2"/>
          </p:cNvCxnSpPr>
          <p:nvPr/>
        </p:nvCxnSpPr>
        <p:spPr bwMode="auto">
          <a:xfrm>
            <a:off x="81534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417" idx="4"/>
            <a:endCxn id="423" idx="0"/>
          </p:cNvCxnSpPr>
          <p:nvPr/>
        </p:nvCxnSpPr>
        <p:spPr bwMode="auto">
          <a:xfrm>
            <a:off x="85725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9" name="Oval 428"/>
          <p:cNvSpPr/>
          <p:nvPr/>
        </p:nvSpPr>
        <p:spPr bwMode="auto">
          <a:xfrm>
            <a:off x="8382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1" name="Straight Connector 430"/>
          <p:cNvCxnSpPr>
            <a:stCxn id="378" idx="6"/>
            <a:endCxn id="429" idx="2"/>
          </p:cNvCxnSpPr>
          <p:nvPr/>
        </p:nvCxnSpPr>
        <p:spPr bwMode="auto">
          <a:xfrm>
            <a:off x="81534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423" idx="4"/>
            <a:endCxn id="429" idx="0"/>
          </p:cNvCxnSpPr>
          <p:nvPr/>
        </p:nvCxnSpPr>
        <p:spPr bwMode="auto">
          <a:xfrm>
            <a:off x="85725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5" name="Oval 434"/>
          <p:cNvSpPr/>
          <p:nvPr/>
        </p:nvSpPr>
        <p:spPr bwMode="auto">
          <a:xfrm>
            <a:off x="83820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7" name="Straight Connector 436"/>
          <p:cNvCxnSpPr>
            <a:stCxn id="384" idx="6"/>
            <a:endCxn id="435" idx="2"/>
          </p:cNvCxnSpPr>
          <p:nvPr/>
        </p:nvCxnSpPr>
        <p:spPr bwMode="auto">
          <a:xfrm>
            <a:off x="81534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9" idx="4"/>
            <a:endCxn id="435" idx="0"/>
          </p:cNvCxnSpPr>
          <p:nvPr/>
        </p:nvCxnSpPr>
        <p:spPr bwMode="auto">
          <a:xfrm>
            <a:off x="85725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1" name="Oval 440"/>
          <p:cNvSpPr/>
          <p:nvPr/>
        </p:nvSpPr>
        <p:spPr bwMode="auto">
          <a:xfrm>
            <a:off x="83820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3" name="Straight Connector 442"/>
          <p:cNvCxnSpPr>
            <a:stCxn id="390" idx="6"/>
            <a:endCxn id="441" idx="2"/>
          </p:cNvCxnSpPr>
          <p:nvPr/>
        </p:nvCxnSpPr>
        <p:spPr bwMode="auto">
          <a:xfrm>
            <a:off x="81534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35" idx="4"/>
            <a:endCxn id="441" idx="0"/>
          </p:cNvCxnSpPr>
          <p:nvPr/>
        </p:nvCxnSpPr>
        <p:spPr bwMode="auto">
          <a:xfrm>
            <a:off x="85725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7" name="Oval 446"/>
          <p:cNvSpPr/>
          <p:nvPr/>
        </p:nvSpPr>
        <p:spPr bwMode="auto">
          <a:xfrm>
            <a:off x="83820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9" name="Straight Connector 448"/>
          <p:cNvCxnSpPr>
            <a:stCxn id="396" idx="6"/>
            <a:endCxn id="447" idx="2"/>
          </p:cNvCxnSpPr>
          <p:nvPr/>
        </p:nvCxnSpPr>
        <p:spPr bwMode="auto">
          <a:xfrm>
            <a:off x="81534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41" idx="4"/>
            <a:endCxn id="447" idx="0"/>
          </p:cNvCxnSpPr>
          <p:nvPr/>
        </p:nvCxnSpPr>
        <p:spPr bwMode="auto">
          <a:xfrm>
            <a:off x="85725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21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Space-filling curves: </a:t>
            </a:r>
            <a:r>
              <a:rPr lang="en-US" dirty="0"/>
              <a:t>Z-Order </a:t>
            </a:r>
            <a:r>
              <a:rPr lang="en-US" dirty="0" smtClean="0"/>
              <a:t>Curves</a:t>
            </a:r>
            <a:endParaRPr lang="en-US" dirty="0"/>
          </a:p>
        </p:txBody>
      </p:sp>
      <p:pic>
        <p:nvPicPr>
          <p:cNvPr id="5" name="Picture 4" descr="Four-level_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162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Space-filling curves: </a:t>
            </a:r>
            <a:r>
              <a:rPr lang="en-US" dirty="0"/>
              <a:t>Hilbert Curves</a:t>
            </a:r>
          </a:p>
        </p:txBody>
      </p:sp>
      <p:pic>
        <p:nvPicPr>
          <p:cNvPr id="6" name="Picture 5" descr="Hilbert_curv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32084"/>
            <a:ext cx="7543800" cy="50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21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graph traversals</a:t>
            </a:r>
          </a:p>
          <a:p>
            <a:pPr lvl="1"/>
            <a:r>
              <a:rPr lang="en-US" dirty="0" smtClean="0"/>
              <a:t>Local computations</a:t>
            </a:r>
          </a:p>
          <a:p>
            <a:pPr lvl="1"/>
            <a:r>
              <a:rPr lang="en-US" dirty="0" smtClean="0"/>
              <a:t>Message passing along graph edges</a:t>
            </a:r>
          </a:p>
          <a:p>
            <a:r>
              <a:rPr lang="en-US" dirty="0" smtClean="0"/>
              <a:t>Iterations</a:t>
            </a:r>
          </a:p>
        </p:txBody>
      </p:sp>
    </p:spTree>
    <p:extLst>
      <p:ext uri="{BB962C8B-B14F-4D97-AF65-F5344CB8AC3E}">
        <p14:creationId xmlns:p14="http://schemas.microsoft.com/office/powerpoint/2010/main" val="1390635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http://www.flickr.com/photos/fusedforces/4324320625/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795206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General-Purpose Graph Partitioning</a:t>
            </a:r>
            <a:endParaRPr lang="en-US" dirty="0"/>
          </a:p>
        </p:txBody>
      </p:sp>
      <p:pic>
        <p:nvPicPr>
          <p:cNvPr id="4" name="Picture 3" descr="graph-partitio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5" y="1143000"/>
            <a:ext cx="6365965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784496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Coarsening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graph-coarse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066800"/>
            <a:ext cx="301487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6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32766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4" idx="5"/>
            <a:endCxn id="5" idx="1"/>
          </p:cNvCxnSpPr>
          <p:nvPr/>
        </p:nvCxnSpPr>
        <p:spPr bwMode="auto">
          <a:xfrm>
            <a:off x="36018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7"/>
            <a:endCxn id="19" idx="3"/>
          </p:cNvCxnSpPr>
          <p:nvPr/>
        </p:nvCxnSpPr>
        <p:spPr bwMode="auto">
          <a:xfrm flipV="1">
            <a:off x="4440004" y="3068404"/>
            <a:ext cx="6449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5029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953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Connector 21"/>
          <p:cNvCxnSpPr>
            <a:stCxn id="5" idx="5"/>
            <a:endCxn id="20" idx="1"/>
          </p:cNvCxnSpPr>
          <p:nvPr/>
        </p:nvCxnSpPr>
        <p:spPr bwMode="auto">
          <a:xfrm>
            <a:off x="4440004" y="37542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3429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28"/>
          <p:cNvCxnSpPr>
            <a:stCxn id="5" idx="3"/>
            <a:endCxn id="28" idx="7"/>
          </p:cNvCxnSpPr>
          <p:nvPr/>
        </p:nvCxnSpPr>
        <p:spPr bwMode="auto">
          <a:xfrm flipH="1">
            <a:off x="37542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791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/>
          <p:cNvCxnSpPr>
            <a:stCxn id="32" idx="5"/>
            <a:endCxn id="19" idx="1"/>
          </p:cNvCxnSpPr>
          <p:nvPr/>
        </p:nvCxnSpPr>
        <p:spPr bwMode="auto">
          <a:xfrm>
            <a:off x="4821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19" idx="7"/>
          </p:cNvCxnSpPr>
          <p:nvPr/>
        </p:nvCxnSpPr>
        <p:spPr bwMode="auto">
          <a:xfrm flipH="1">
            <a:off x="5354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3"/>
            <a:endCxn id="20" idx="7"/>
          </p:cNvCxnSpPr>
          <p:nvPr/>
        </p:nvCxnSpPr>
        <p:spPr bwMode="auto">
          <a:xfrm flipH="1">
            <a:off x="5278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1"/>
            <a:endCxn id="19" idx="5"/>
          </p:cNvCxnSpPr>
          <p:nvPr/>
        </p:nvCxnSpPr>
        <p:spPr bwMode="auto">
          <a:xfrm flipH="1" flipV="1">
            <a:off x="5354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9" idx="4"/>
            <a:endCxn id="20" idx="0"/>
          </p:cNvCxnSpPr>
          <p:nvPr/>
        </p:nvCxnSpPr>
        <p:spPr bwMode="auto">
          <a:xfrm flipH="1">
            <a:off x="5143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H="1">
            <a:off x="4572000" y="2667000"/>
            <a:ext cx="76200" cy="236220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88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094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+ Replicate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3925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5921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The fastest current graph algorithms combine </a:t>
            </a:r>
            <a:b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smart partitioning with asynchronous iterations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1632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457200"/>
            <a:ext cx="52780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Franklin Gothic Book"/>
              </a:rPr>
              <a:t>Graph Processing Frameworks</a:t>
            </a:r>
            <a:endParaRPr lang="en-US" sz="3200" b="0" dirty="0"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(Waste container)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064665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PageRank</a:t>
            </a:r>
            <a:endParaRPr lang="en-US" dirty="0"/>
          </a:p>
        </p:txBody>
      </p:sp>
      <p:cxnSp>
        <p:nvCxnSpPr>
          <p:cNvPr id="11" name="Elbow Connector 10"/>
          <p:cNvCxnSpPr>
            <a:stCxn id="23" idx="3"/>
            <a:endCxn id="14" idx="0"/>
          </p:cNvCxnSpPr>
          <p:nvPr/>
        </p:nvCxnSpPr>
        <p:spPr bwMode="auto">
          <a:xfrm rot="5400000" flipH="1">
            <a:off x="3848100" y="2971800"/>
            <a:ext cx="2438400" cy="1828800"/>
          </a:xfrm>
          <a:prstGeom prst="bentConnector5">
            <a:avLst>
              <a:gd name="adj1" fmla="val -33367"/>
              <a:gd name="adj2" fmla="val 212310"/>
              <a:gd name="adj3" fmla="val 115227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19200" y="34290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1400" y="3352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814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3581400" y="1295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35814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152900" y="2057400"/>
            <a:ext cx="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152900" y="3962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10200" y="2667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5410200" y="43434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4" name="Straight Arrow Connector 23"/>
          <p:cNvCxnSpPr>
            <a:stCxn id="22" idx="2"/>
            <a:endCxn id="23" idx="1"/>
          </p:cNvCxnSpPr>
          <p:nvPr/>
        </p:nvCxnSpPr>
        <p:spPr bwMode="auto">
          <a:xfrm>
            <a:off x="5981700" y="3276600"/>
            <a:ext cx="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3"/>
            <a:endCxn id="22" idx="0"/>
          </p:cNvCxnSpPr>
          <p:nvPr/>
        </p:nvCxnSpPr>
        <p:spPr bwMode="auto">
          <a:xfrm rot="5400000" flipH="1" flipV="1">
            <a:off x="3848100" y="2971800"/>
            <a:ext cx="2438400" cy="1828800"/>
          </a:xfrm>
          <a:prstGeom prst="bentConnector5">
            <a:avLst>
              <a:gd name="adj1" fmla="val -9375"/>
              <a:gd name="adj2" fmla="val 50000"/>
              <a:gd name="adj3" fmla="val 10937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 rot="21120000">
            <a:off x="5768510" y="568393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 rot="21120000">
            <a:off x="5777943" y="6063348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4665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Computational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Bulk Synchronous Parallel (BSP)</a:t>
            </a:r>
          </a:p>
          <a:p>
            <a:pPr lvl="1"/>
            <a:r>
              <a:rPr lang="en-US" dirty="0" smtClean="0"/>
              <a:t>Computational units encoded in a directed graph</a:t>
            </a:r>
          </a:p>
          <a:p>
            <a:pPr lvl="1"/>
            <a:r>
              <a:rPr lang="en-US" dirty="0" smtClean="0"/>
              <a:t>Computation proceeds in a series of </a:t>
            </a:r>
            <a:r>
              <a:rPr lang="en-US" dirty="0" err="1" smtClean="0"/>
              <a:t>supersteps</a:t>
            </a:r>
            <a:endParaRPr lang="en-US" dirty="0" smtClean="0"/>
          </a:p>
          <a:p>
            <a:pPr lvl="1"/>
            <a:r>
              <a:rPr lang="en-US" dirty="0" smtClean="0"/>
              <a:t>Message passing architecture</a:t>
            </a:r>
          </a:p>
          <a:p>
            <a:r>
              <a:rPr lang="en-US" dirty="0" smtClean="0"/>
              <a:t>Each vertex, at each </a:t>
            </a:r>
            <a:r>
              <a:rPr lang="en-US" dirty="0" err="1" smtClean="0"/>
              <a:t>superstep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Receives messages directed at it from previous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Executes a user-defined function (modifying state)</a:t>
            </a:r>
          </a:p>
          <a:p>
            <a:pPr lvl="1"/>
            <a:r>
              <a:rPr lang="en-US" dirty="0" smtClean="0"/>
              <a:t>Emits messages to other vertices (for the next </a:t>
            </a:r>
            <a:r>
              <a:rPr lang="en-US" dirty="0" err="1" smtClean="0"/>
              <a:t>superstep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Termination:</a:t>
            </a:r>
          </a:p>
          <a:p>
            <a:pPr lvl="1"/>
            <a:r>
              <a:rPr lang="en-US" dirty="0" smtClean="0"/>
              <a:t>A vertex can choose to deactivate itself</a:t>
            </a:r>
          </a:p>
          <a:p>
            <a:pPr lvl="1"/>
            <a:r>
              <a:rPr lang="en-US" dirty="0" smtClean="0"/>
              <a:t>Is “woken up” if new messages received</a:t>
            </a:r>
          </a:p>
          <a:p>
            <a:pPr lvl="1"/>
            <a:r>
              <a:rPr lang="en-US" dirty="0" smtClean="0"/>
              <a:t>Computation halts when all vertices are inactive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84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895600" y="1371600"/>
            <a:ext cx="3962400" cy="534988"/>
            <a:chOff x="1524000" y="2208211"/>
            <a:chExt cx="3962400" cy="534988"/>
          </a:xfrm>
        </p:grpSpPr>
        <p:sp>
          <p:nvSpPr>
            <p:cNvPr id="5" name="Oval 4"/>
            <p:cNvSpPr/>
            <p:nvPr/>
          </p:nvSpPr>
          <p:spPr bwMode="auto">
            <a:xfrm>
              <a:off x="1524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0386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953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5" idx="0"/>
              <a:endCxn id="8" idx="0"/>
            </p:cNvCxnSpPr>
            <p:nvPr/>
          </p:nvCxnSpPr>
          <p:spPr bwMode="auto">
            <a:xfrm rot="5400000" flipH="1" flipV="1">
              <a:off x="3048000" y="951705"/>
              <a:ext cx="1588" cy="2514600"/>
            </a:xfrm>
            <a:prstGeom prst="curvedConnector3">
              <a:avLst>
                <a:gd name="adj1" fmla="val 18660831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2"/>
            <p:cNvCxnSpPr>
              <a:stCxn id="5" idx="0"/>
              <a:endCxn id="7" idx="0"/>
            </p:cNvCxnSpPr>
            <p:nvPr/>
          </p:nvCxnSpPr>
          <p:spPr bwMode="auto">
            <a:xfrm rot="5400000" flipH="1" flipV="1">
              <a:off x="2628900" y="1370805"/>
              <a:ext cx="1588" cy="1676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2"/>
            <p:cNvCxnSpPr>
              <a:stCxn id="6" idx="0"/>
              <a:endCxn id="9" idx="0"/>
            </p:cNvCxnSpPr>
            <p:nvPr/>
          </p:nvCxnSpPr>
          <p:spPr bwMode="auto">
            <a:xfrm rot="5400000" flipH="1" flipV="1">
              <a:off x="3924300" y="913605"/>
              <a:ext cx="1588" cy="2590800"/>
            </a:xfrm>
            <a:prstGeom prst="curvedConnector3">
              <a:avLst>
                <a:gd name="adj1" fmla="val 25058753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2"/>
            <p:cNvCxnSpPr>
              <a:stCxn id="8" idx="0"/>
              <a:endCxn id="9" idx="0"/>
            </p:cNvCxnSpPr>
            <p:nvPr/>
          </p:nvCxnSpPr>
          <p:spPr bwMode="auto">
            <a:xfrm rot="5400000" flipH="1" flipV="1">
              <a:off x="4762500" y="1751805"/>
              <a:ext cx="1588" cy="914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2"/>
            <p:cNvCxnSpPr>
              <a:stCxn id="9" idx="4"/>
              <a:endCxn id="5" idx="4"/>
            </p:cNvCxnSpPr>
            <p:nvPr/>
          </p:nvCxnSpPr>
          <p:spPr bwMode="auto">
            <a:xfrm rot="5400000">
              <a:off x="3505200" y="1027905"/>
              <a:ext cx="1588" cy="3429000"/>
            </a:xfrm>
            <a:prstGeom prst="curvedConnector3">
              <a:avLst>
                <a:gd name="adj1" fmla="val 2612512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12"/>
            <p:cNvCxnSpPr>
              <a:stCxn id="8" idx="4"/>
              <a:endCxn id="6" idx="4"/>
            </p:cNvCxnSpPr>
            <p:nvPr/>
          </p:nvCxnSpPr>
          <p:spPr bwMode="auto">
            <a:xfrm rot="5400000">
              <a:off x="3467100" y="1904205"/>
              <a:ext cx="1588" cy="1676400"/>
            </a:xfrm>
            <a:prstGeom prst="curvedConnector3">
              <a:avLst>
                <a:gd name="adj1" fmla="val 17594458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2"/>
            <p:cNvCxnSpPr>
              <a:stCxn id="8" idx="4"/>
              <a:endCxn id="7" idx="4"/>
            </p:cNvCxnSpPr>
            <p:nvPr/>
          </p:nvCxnSpPr>
          <p:spPr bwMode="auto">
            <a:xfrm rot="5400000">
              <a:off x="3886200" y="2323305"/>
              <a:ext cx="1588" cy="838200"/>
            </a:xfrm>
            <a:prstGeom prst="curvedConnector3">
              <a:avLst>
                <a:gd name="adj1" fmla="val 11729597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066800" y="14286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superstep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90600" y="2439989"/>
            <a:ext cx="5867400" cy="1525589"/>
            <a:chOff x="990600" y="2439989"/>
            <a:chExt cx="5867400" cy="1525589"/>
          </a:xfrm>
        </p:grpSpPr>
        <p:sp>
          <p:nvSpPr>
            <p:cNvPr id="4" name="Right Arrow 3"/>
            <p:cNvSpPr/>
            <p:nvPr/>
          </p:nvSpPr>
          <p:spPr bwMode="auto">
            <a:xfrm rot="5400000">
              <a:off x="4572000" y="2439989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95600" y="3430590"/>
              <a:ext cx="3962400" cy="534988"/>
              <a:chOff x="1524000" y="2208211"/>
              <a:chExt cx="3962400" cy="534988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12"/>
              <p:cNvCxnSpPr>
                <a:stCxn id="45" idx="0"/>
                <a:endCxn id="48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12"/>
              <p:cNvCxnSpPr>
                <a:stCxn id="45" idx="0"/>
                <a:endCxn id="47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12"/>
              <p:cNvCxnSpPr>
                <a:stCxn id="46" idx="0"/>
                <a:endCxn id="49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12"/>
              <p:cNvCxnSpPr>
                <a:stCxn id="48" idx="0"/>
                <a:endCxn id="49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2"/>
              <p:cNvCxnSpPr>
                <a:stCxn id="49" idx="4"/>
                <a:endCxn id="45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/>
              <p:cNvCxnSpPr>
                <a:stCxn id="48" idx="4"/>
                <a:endCxn id="46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12"/>
              <p:cNvCxnSpPr>
                <a:stCxn id="48" idx="4"/>
                <a:endCxn id="47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90600" y="35052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t+1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90600" y="4498978"/>
            <a:ext cx="5867400" cy="1524000"/>
            <a:chOff x="990600" y="4498978"/>
            <a:chExt cx="5867400" cy="1524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5487990"/>
              <a:ext cx="3962400" cy="534988"/>
              <a:chOff x="1524000" y="2208211"/>
              <a:chExt cx="3962400" cy="534988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4" name="Straight Arrow Connector 12"/>
              <p:cNvCxnSpPr>
                <a:stCxn id="59" idx="0"/>
                <a:endCxn id="62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12"/>
              <p:cNvCxnSpPr>
                <a:stCxn id="59" idx="0"/>
                <a:endCxn id="61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12"/>
              <p:cNvCxnSpPr>
                <a:stCxn id="60" idx="0"/>
                <a:endCxn id="63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12"/>
              <p:cNvCxnSpPr>
                <a:stCxn id="62" idx="0"/>
                <a:endCxn id="63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12"/>
              <p:cNvCxnSpPr>
                <a:stCxn id="63" idx="4"/>
                <a:endCxn id="59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12"/>
              <p:cNvCxnSpPr>
                <a:stCxn id="62" idx="4"/>
                <a:endCxn id="60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2"/>
              <p:cNvCxnSpPr>
                <a:stCxn id="62" idx="4"/>
                <a:endCxn id="61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ight Arrow 70"/>
            <p:cNvSpPr/>
            <p:nvPr/>
          </p:nvSpPr>
          <p:spPr bwMode="auto">
            <a:xfrm rot="5400000">
              <a:off x="4572000" y="4498978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600" y="55626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t+2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75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Given page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dirty="0" err="1" smtClean="0"/>
              <a:t>inlinks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i="1" dirty="0" smtClean="0"/>
              <a:t>…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, where</a:t>
            </a:r>
          </a:p>
          <a:p>
            <a:pPr lvl="1"/>
            <a:r>
              <a:rPr lang="en-US" i="1" dirty="0" smtClean="0"/>
              <a:t>C(t)</a:t>
            </a:r>
            <a:r>
              <a:rPr lang="en-US" dirty="0" smtClean="0"/>
              <a:t> is the out-degree of </a:t>
            </a:r>
            <a:r>
              <a:rPr lang="en-US" i="1" dirty="0" smtClean="0"/>
              <a:t>t</a:t>
            </a:r>
          </a:p>
          <a:p>
            <a:pPr lvl="1"/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 is probability of random jump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total number of nodes in the graph</a:t>
            </a: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PageRank: Defined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95600"/>
            <a:ext cx="4239895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676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Master-Slave architecture</a:t>
            </a:r>
          </a:p>
          <a:p>
            <a:pPr lvl="1"/>
            <a:r>
              <a:rPr lang="en-US" dirty="0" smtClean="0"/>
              <a:t>Vertices are hash partitioned (by default) and assigned to workers</a:t>
            </a:r>
          </a:p>
          <a:p>
            <a:pPr lvl="1"/>
            <a:r>
              <a:rPr lang="en-US" dirty="0" smtClean="0"/>
              <a:t>Everything happens in memory</a:t>
            </a:r>
          </a:p>
          <a:p>
            <a:r>
              <a:rPr lang="en-US" dirty="0" smtClean="0"/>
              <a:t>Processing cycle:</a:t>
            </a:r>
          </a:p>
          <a:p>
            <a:pPr lvl="1"/>
            <a:r>
              <a:rPr lang="en-US" dirty="0" smtClean="0"/>
              <a:t>Master tells all workers to advance a single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Worker delivers messages from previous </a:t>
            </a:r>
            <a:r>
              <a:rPr lang="en-US" dirty="0" err="1" smtClean="0"/>
              <a:t>superstep</a:t>
            </a:r>
            <a:r>
              <a:rPr lang="en-US" dirty="0" smtClean="0"/>
              <a:t>, executing vertex computation</a:t>
            </a:r>
          </a:p>
          <a:p>
            <a:pPr lvl="1"/>
            <a:r>
              <a:rPr lang="en-US" dirty="0" smtClean="0"/>
              <a:t>Messages sent asynchronously (in batches)</a:t>
            </a:r>
          </a:p>
          <a:p>
            <a:pPr lvl="1"/>
            <a:r>
              <a:rPr lang="en-US" dirty="0" smtClean="0"/>
              <a:t>Worker notifies master of number of active vertices</a:t>
            </a:r>
          </a:p>
          <a:p>
            <a:r>
              <a:rPr lang="en-US" dirty="0" smtClean="0"/>
              <a:t>Fault tolerance</a:t>
            </a:r>
          </a:p>
          <a:p>
            <a:pPr lvl="1"/>
            <a:r>
              <a:rPr lang="en-US" dirty="0" err="1" smtClean="0"/>
              <a:t>Checkpointing</a:t>
            </a:r>
            <a:endParaRPr lang="en-US" dirty="0" smtClean="0"/>
          </a:p>
          <a:p>
            <a:pPr lvl="1"/>
            <a:r>
              <a:rPr lang="en-US" dirty="0" smtClean="0"/>
              <a:t>Heartbeat/revert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197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PageRank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447800"/>
            <a:ext cx="7772400" cy="4524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Vertex&lt;double, void, double&gt;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&gt;= 1)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double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= 0;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sum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 0.15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NumVertices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+ 0.85 * sum;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&lt; 30)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int64 n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().size();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SendMessageToAllNeighbors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/ n);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8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SSSP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624548"/>
            <a:ext cx="77724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ShortestPathVertex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void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? 0 :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OutEdgeIterator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iter.Done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iter.Target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    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866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Combiners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322255"/>
            <a:ext cx="777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MinIntCombiner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Combiner&lt;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Combine(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Output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combined_source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12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ph_ve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800"/>
            <a:ext cx="478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5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– Application coordinator</a:t>
            </a:r>
          </a:p>
          <a:p>
            <a:pPr lvl="1"/>
            <a:r>
              <a:rPr lang="en-US" dirty="0"/>
              <a:t>Synchronizes </a:t>
            </a:r>
            <a:r>
              <a:rPr lang="en-US" dirty="0" err="1"/>
              <a:t>supersteps</a:t>
            </a:r>
            <a:endParaRPr lang="en-US" dirty="0"/>
          </a:p>
          <a:p>
            <a:pPr lvl="1"/>
            <a:r>
              <a:rPr lang="en-US" dirty="0"/>
              <a:t>Assigns partitions to workers before </a:t>
            </a:r>
            <a:r>
              <a:rPr lang="en-US" dirty="0" err="1"/>
              <a:t>superstep</a:t>
            </a:r>
            <a:r>
              <a:rPr lang="en-US" dirty="0"/>
              <a:t> begins</a:t>
            </a:r>
          </a:p>
          <a:p>
            <a:r>
              <a:rPr lang="en-US" dirty="0"/>
              <a:t>Workers – Computation &amp; messaging</a:t>
            </a:r>
          </a:p>
          <a:p>
            <a:pPr lvl="1"/>
            <a:r>
              <a:rPr lang="en-US" dirty="0"/>
              <a:t>Handle I/O – reading and writing the graph</a:t>
            </a:r>
          </a:p>
          <a:p>
            <a:pPr lvl="1"/>
            <a:r>
              <a:rPr lang="en-US" dirty="0"/>
              <a:t>Computation/messaging of assigned partitions</a:t>
            </a:r>
          </a:p>
          <a:p>
            <a:r>
              <a:rPr lang="en-US" dirty="0" err="1"/>
              <a:t>ZooKeeper</a:t>
            </a:r>
            <a:endParaRPr lang="en-US" dirty="0"/>
          </a:p>
          <a:p>
            <a:pPr lvl="1"/>
            <a:r>
              <a:rPr lang="en-US" dirty="0"/>
              <a:t>Maintains global application state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 slides borrowed from </a:t>
            </a:r>
            <a:r>
              <a:rPr lang="en-US" sz="1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Joffe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 (2013)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1741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/>
          <p:cNvGrpSpPr/>
          <p:nvPr/>
        </p:nvGrpSpPr>
        <p:grpSpPr>
          <a:xfrm>
            <a:off x="3197714" y="1905000"/>
            <a:ext cx="3203086" cy="3317672"/>
            <a:chOff x="5000625" y="1447800"/>
            <a:chExt cx="5486400" cy="5682670"/>
          </a:xfrm>
        </p:grpSpPr>
        <p:grpSp>
          <p:nvGrpSpPr>
            <p:cNvPr id="270" name="Group 269"/>
            <p:cNvGrpSpPr>
              <a:grpSpLocks/>
            </p:cNvGrpSpPr>
            <p:nvPr/>
          </p:nvGrpSpPr>
          <p:grpSpPr bwMode="auto">
            <a:xfrm>
              <a:off x="5000625" y="2108835"/>
              <a:ext cx="5486400" cy="5021635"/>
              <a:chOff x="4445000" y="2082800"/>
              <a:chExt cx="4876800" cy="4959639"/>
            </a:xfrm>
          </p:grpSpPr>
          <p:grpSp>
            <p:nvGrpSpPr>
              <p:cNvPr id="272" name="Group 3"/>
              <p:cNvGrpSpPr>
                <a:grpSpLocks/>
              </p:cNvGrpSpPr>
              <p:nvPr/>
            </p:nvGrpSpPr>
            <p:grpSpPr bwMode="auto">
              <a:xfrm>
                <a:off x="4445000" y="2082800"/>
                <a:ext cx="4800600" cy="4959639"/>
                <a:chOff x="4445000" y="2082800"/>
                <a:chExt cx="4800600" cy="4959639"/>
              </a:xfrm>
            </p:grpSpPr>
            <p:sp>
              <p:nvSpPr>
                <p:cNvPr id="274" name="Rectangle 229"/>
                <p:cNvSpPr>
                  <a:spLocks noChangeArrowheads="1"/>
                </p:cNvSpPr>
                <p:nvPr/>
              </p:nvSpPr>
              <p:spPr bwMode="auto">
                <a:xfrm>
                  <a:off x="5283200" y="3722688"/>
                  <a:ext cx="1219200" cy="2133600"/>
                </a:xfrm>
                <a:prstGeom prst="rect">
                  <a:avLst/>
                </a:prstGeom>
                <a:solidFill>
                  <a:srgbClr val="C7D6ED"/>
                </a:solidFill>
                <a:ln w="25400" cap="flat" cmpd="sng" algn="ctr">
                  <a:solidFill>
                    <a:srgbClr val="75757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/>
                <p:cNvSpPr/>
                <p:nvPr/>
              </p:nvSpPr>
              <p:spPr bwMode="auto">
                <a:xfrm>
                  <a:off x="5359400" y="37988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0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5359400" y="43322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1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5359400" y="48656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5359400" y="53990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3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9" name="Rectangle 278"/>
                <p:cNvSpPr>
                  <a:spLocks noChangeArrowheads="1"/>
                </p:cNvSpPr>
                <p:nvPr/>
              </p:nvSpPr>
              <p:spPr bwMode="auto">
                <a:xfrm>
                  <a:off x="7569200" y="33416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0" name="Straight Arrow Connector 279"/>
                <p:cNvCxnSpPr>
                  <a:cxnSpLocks noChangeShapeType="1"/>
                  <a:stCxn id="285" idx="4"/>
                  <a:endCxn id="279" idx="1"/>
                </p:cNvCxnSpPr>
                <p:nvPr/>
              </p:nvCxnSpPr>
              <p:spPr bwMode="auto">
                <a:xfrm>
                  <a:off x="7350126" y="3937089"/>
                  <a:ext cx="219074" cy="903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1" name="Oval 280"/>
                <p:cNvSpPr/>
                <p:nvPr/>
              </p:nvSpPr>
              <p:spPr bwMode="auto">
                <a:xfrm rot="16200000">
                  <a:off x="6174612" y="5296780"/>
                  <a:ext cx="1655703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1</a:t>
                  </a:r>
                </a:p>
              </p:txBody>
            </p:sp>
            <p:sp>
              <p:nvSpPr>
                <p:cNvPr id="282" name="Rectangle 281"/>
                <p:cNvSpPr>
                  <a:spLocks noChangeArrowheads="1"/>
                </p:cNvSpPr>
                <p:nvPr/>
              </p:nvSpPr>
              <p:spPr bwMode="auto">
                <a:xfrm>
                  <a:off x="7569200" y="49418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3" name="Straight Arrow Connector 282"/>
                <p:cNvCxnSpPr>
                  <a:cxnSpLocks noChangeShapeType="1"/>
                  <a:stCxn id="281" idx="4"/>
                  <a:endCxn id="282" idx="1"/>
                </p:cNvCxnSpPr>
                <p:nvPr/>
              </p:nvCxnSpPr>
              <p:spPr bwMode="auto">
                <a:xfrm flipV="1">
                  <a:off x="7350126" y="5627689"/>
                  <a:ext cx="219074" cy="167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4" name="Oval 283"/>
                <p:cNvSpPr/>
                <p:nvPr/>
              </p:nvSpPr>
              <p:spPr bwMode="auto">
                <a:xfrm rot="16200000">
                  <a:off x="4158456" y="4502944"/>
                  <a:ext cx="1411289" cy="533400"/>
                </a:xfrm>
                <a:prstGeom prst="ellipse">
                  <a:avLst/>
                </a:prstGeom>
                <a:solidFill>
                  <a:srgbClr val="478336"/>
                </a:solidFill>
                <a:ln w="25400" cap="flat" cmpd="sng" algn="ctr">
                  <a:solidFill>
                    <a:srgbClr val="478336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Master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 bwMode="auto">
                <a:xfrm rot="16200000" flipH="1">
                  <a:off x="6226264" y="3589426"/>
                  <a:ext cx="1552399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0</a:t>
                  </a:r>
                </a:p>
              </p:txBody>
            </p:sp>
            <p:cxnSp>
              <p:nvCxnSpPr>
                <p:cNvPr id="286" name="Straight Arrow Connector 285"/>
                <p:cNvCxnSpPr>
                  <a:cxnSpLocks noChangeShapeType="1"/>
                  <a:stCxn id="284" idx="4"/>
                  <a:endCxn id="275" idx="1"/>
                </p:cNvCxnSpPr>
                <p:nvPr/>
              </p:nvCxnSpPr>
              <p:spPr bwMode="auto">
                <a:xfrm flipV="1">
                  <a:off x="5130801" y="3989388"/>
                  <a:ext cx="228599" cy="780256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7" name="Straight Arrow Connector 286"/>
                <p:cNvCxnSpPr>
                  <a:cxnSpLocks noChangeShapeType="1"/>
                  <a:stCxn id="284" idx="4"/>
                  <a:endCxn id="276" idx="1"/>
                </p:cNvCxnSpPr>
                <p:nvPr/>
              </p:nvCxnSpPr>
              <p:spPr bwMode="auto">
                <a:xfrm flipV="1">
                  <a:off x="5130801" y="4522789"/>
                  <a:ext cx="228599" cy="246855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288" name="Group 189"/>
                <p:cNvGrpSpPr>
                  <a:grpSpLocks/>
                </p:cNvGrpSpPr>
                <p:nvPr/>
              </p:nvGrpSpPr>
              <p:grpSpPr bwMode="auto">
                <a:xfrm flipV="1">
                  <a:off x="5130800" y="4789488"/>
                  <a:ext cx="228600" cy="828675"/>
                  <a:chOff x="4673600" y="5245100"/>
                  <a:chExt cx="228600" cy="828675"/>
                </a:xfrm>
              </p:grpSpPr>
              <p:cxnSp>
                <p:nvCxnSpPr>
                  <p:cNvPr id="302" name="Straight Arrow Connector 30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245100"/>
                    <a:ext cx="228600" cy="8286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03" name="Straight Arrow Connector 302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778500"/>
                    <a:ext cx="228600" cy="2952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89" name="Straight Arrow Connector 288"/>
                <p:cNvCxnSpPr>
                  <a:cxnSpLocks noChangeShapeType="1"/>
                  <a:stCxn id="275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22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0" name="Straight Arrow Connector 289"/>
                <p:cNvCxnSpPr>
                  <a:cxnSpLocks noChangeShapeType="1"/>
                  <a:stCxn id="276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8570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1" name="Straight Arrow Connector 290"/>
                <p:cNvCxnSpPr>
                  <a:cxnSpLocks noChangeShapeType="1"/>
                  <a:stCxn id="277" idx="3"/>
                  <a:endCxn id="281" idx="0"/>
                </p:cNvCxnSpPr>
                <p:nvPr/>
              </p:nvCxnSpPr>
              <p:spPr bwMode="auto">
                <a:xfrm>
                  <a:off x="6413500" y="5056188"/>
                  <a:ext cx="241300" cy="5882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2" name="Straight Arrow Connector 291"/>
                <p:cNvCxnSpPr>
                  <a:cxnSpLocks noChangeShapeType="1"/>
                  <a:stCxn id="278" idx="3"/>
                  <a:endCxn id="281" idx="0"/>
                </p:cNvCxnSpPr>
                <p:nvPr/>
              </p:nvCxnSpPr>
              <p:spPr bwMode="auto">
                <a:xfrm>
                  <a:off x="6413500" y="5589589"/>
                  <a:ext cx="241300" cy="5485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3" name="Straight Arrow Connector 2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40274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4" name="Straight Arrow Connector 293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56276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5" name="Straight Connector 206"/>
                <p:cNvCxnSpPr>
                  <a:cxnSpLocks noChangeShapeType="1"/>
                </p:cNvCxnSpPr>
                <p:nvPr/>
              </p:nvCxnSpPr>
              <p:spPr bwMode="auto">
                <a:xfrm>
                  <a:off x="9093200" y="4027488"/>
                  <a:ext cx="0" cy="25146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6" name="Straight Connector 20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6542088"/>
                  <a:ext cx="419100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7" name="Straight Connector 21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5475288"/>
                  <a:ext cx="0" cy="10668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8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978401" y="2890838"/>
                  <a:ext cx="1828799" cy="7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In-memory graph</a:t>
                  </a:r>
                </a:p>
              </p:txBody>
            </p:sp>
            <p:sp>
              <p:nvSpPr>
                <p:cNvPr id="299" name="TextBox 231"/>
                <p:cNvSpPr txBox="1">
                  <a:spLocks noChangeArrowheads="1"/>
                </p:cNvSpPr>
                <p:nvPr/>
              </p:nvSpPr>
              <p:spPr bwMode="auto">
                <a:xfrm>
                  <a:off x="4902199" y="6573839"/>
                  <a:ext cx="4191000" cy="46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Send stats / iterate!</a:t>
                  </a:r>
                </a:p>
              </p:txBody>
            </p:sp>
            <p:cxnSp>
              <p:nvCxnSpPr>
                <p:cNvPr id="300" name="Curved Connector 299"/>
                <p:cNvCxnSpPr>
                  <a:cxnSpLocks noChangeShapeType="1"/>
                  <a:stCxn id="279" idx="3"/>
                  <a:endCxn id="282" idx="3"/>
                </p:cNvCxnSpPr>
                <p:nvPr/>
              </p:nvCxnSpPr>
              <p:spPr bwMode="auto">
                <a:xfrm>
                  <a:off x="8864600" y="4027488"/>
                  <a:ext cx="0" cy="1600200"/>
                </a:xfrm>
                <a:prstGeom prst="curvedConnector3">
                  <a:avLst>
                    <a:gd name="adj1" fmla="val 22860100000"/>
                  </a:avLst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01" name="Rectangle 377"/>
                <p:cNvSpPr>
                  <a:spLocks noChangeArrowheads="1"/>
                </p:cNvSpPr>
                <p:nvPr/>
              </p:nvSpPr>
              <p:spPr bwMode="auto">
                <a:xfrm>
                  <a:off x="4445000" y="2082800"/>
                  <a:ext cx="4800600" cy="495300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73" name="TextBox 272"/>
              <p:cNvSpPr txBox="1"/>
              <p:nvPr/>
            </p:nvSpPr>
            <p:spPr>
              <a:xfrm>
                <a:off x="4445000" y="2158999"/>
                <a:ext cx="48768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Compute/Iterate</a:t>
                </a:r>
              </a:p>
            </p:txBody>
          </p:sp>
        </p:grpSp>
        <p:sp>
          <p:nvSpPr>
            <p:cNvPr id="271" name="TextBox 270"/>
            <p:cNvSpPr txBox="1"/>
            <p:nvPr/>
          </p:nvSpPr>
          <p:spPr>
            <a:xfrm>
              <a:off x="73152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6482933" y="1905000"/>
            <a:ext cx="2508667" cy="3313748"/>
            <a:chOff x="10401300" y="1447800"/>
            <a:chExt cx="4296966" cy="5675948"/>
          </a:xfrm>
        </p:grpSpPr>
        <p:grpSp>
          <p:nvGrpSpPr>
            <p:cNvPr id="305" name="Group 304"/>
            <p:cNvGrpSpPr>
              <a:grpSpLocks/>
            </p:cNvGrpSpPr>
            <p:nvPr/>
          </p:nvGrpSpPr>
          <p:grpSpPr bwMode="auto">
            <a:xfrm>
              <a:off x="10401300" y="2108835"/>
              <a:ext cx="4296966" cy="5014913"/>
              <a:chOff x="9245600" y="2082800"/>
              <a:chExt cx="3819525" cy="4953000"/>
            </a:xfrm>
          </p:grpSpPr>
          <p:sp>
            <p:nvSpPr>
              <p:cNvPr id="307" name="Oval 306"/>
              <p:cNvSpPr/>
              <p:nvPr/>
            </p:nvSpPr>
            <p:spPr bwMode="auto">
              <a:xfrm rot="16200000">
                <a:off x="9069270" y="5296780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1</a:t>
                </a:r>
              </a:p>
            </p:txBody>
          </p:sp>
          <p:sp>
            <p:nvSpPr>
              <p:cNvPr id="308" name="Oval 307"/>
              <p:cNvSpPr/>
              <p:nvPr/>
            </p:nvSpPr>
            <p:spPr bwMode="auto">
              <a:xfrm rot="16200000" flipH="1">
                <a:off x="9069270" y="3716338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0</a:t>
                </a: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11541125" y="3798888"/>
                <a:ext cx="1219200" cy="2133600"/>
              </a:xfrm>
              <a:prstGeom prst="rect">
                <a:avLst/>
              </a:prstGeom>
              <a:solidFill>
                <a:srgbClr val="333333">
                  <a:lumMod val="75000"/>
                </a:srgbClr>
              </a:solidFill>
              <a:ln w="25400" cap="flat" cmpd="sng" algn="ctr">
                <a:noFill/>
                <a:prstDash val="solid"/>
                <a:round/>
                <a:headEnd type="arrow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11617325" y="38750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11617325" y="44084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11617325" y="49418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11617325" y="54752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</a:p>
            </p:txBody>
          </p:sp>
          <p:sp>
            <p:nvSpPr>
              <p:cNvPr id="314" name="TextBox 313"/>
              <p:cNvSpPr txBox="1">
                <a:spLocks noChangeArrowheads="1"/>
              </p:cNvSpPr>
              <p:nvPr/>
            </p:nvSpPr>
            <p:spPr bwMode="auto">
              <a:xfrm>
                <a:off x="11236325" y="2967037"/>
                <a:ext cx="1828800" cy="46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rPr>
                  <a:t>Output format</a:t>
                </a:r>
              </a:p>
            </p:txBody>
          </p:sp>
          <p:sp>
            <p:nvSpPr>
              <p:cNvPr id="315" name="Rectangle 356"/>
              <p:cNvSpPr>
                <a:spLocks noChangeArrowheads="1"/>
              </p:cNvSpPr>
              <p:nvPr/>
            </p:nvSpPr>
            <p:spPr bwMode="auto">
              <a:xfrm>
                <a:off x="10169525" y="34940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 bwMode="auto">
              <a:xfrm>
                <a:off x="10245725" y="35702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10245725" y="41036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8" name="Rectangle 362"/>
              <p:cNvSpPr>
                <a:spLocks noChangeArrowheads="1"/>
              </p:cNvSpPr>
              <p:nvPr/>
            </p:nvSpPr>
            <p:spPr bwMode="auto">
              <a:xfrm>
                <a:off x="10169525" y="50942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 bwMode="auto">
              <a:xfrm>
                <a:off x="10245725" y="51704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 bwMode="auto">
              <a:xfrm>
                <a:off x="10245725" y="57038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cxnSp>
            <p:nvCxnSpPr>
              <p:cNvPr id="321" name="Straight Arrow Connector 320"/>
              <p:cNvCxnSpPr>
                <a:cxnSpLocks noChangeShapeType="1"/>
                <a:endCxn id="310" idx="1"/>
              </p:cNvCxnSpPr>
              <p:nvPr/>
            </p:nvCxnSpPr>
            <p:spPr bwMode="auto">
              <a:xfrm>
                <a:off x="11303000" y="37592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2" name="Straight Arrow Connector 321"/>
              <p:cNvCxnSpPr>
                <a:cxnSpLocks noChangeShapeType="1"/>
              </p:cNvCxnSpPr>
              <p:nvPr/>
            </p:nvCxnSpPr>
            <p:spPr bwMode="auto">
              <a:xfrm>
                <a:off x="11303000" y="42926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3" name="Straight Arrow Connector 322"/>
              <p:cNvCxnSpPr>
                <a:cxnSpLocks noChangeShapeType="1"/>
              </p:cNvCxnSpPr>
              <p:nvPr/>
            </p:nvCxnSpPr>
            <p:spPr bwMode="auto">
              <a:xfrm flipV="1">
                <a:off x="11303000" y="56642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4" name="Straight Arrow Connector 323"/>
              <p:cNvCxnSpPr>
                <a:cxnSpLocks noChangeShapeType="1"/>
              </p:cNvCxnSpPr>
              <p:nvPr/>
            </p:nvCxnSpPr>
            <p:spPr bwMode="auto">
              <a:xfrm flipV="1">
                <a:off x="11303000" y="51308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5" name="Rectangle 379"/>
              <p:cNvSpPr>
                <a:spLocks noChangeArrowheads="1"/>
              </p:cNvSpPr>
              <p:nvPr/>
            </p:nvSpPr>
            <p:spPr bwMode="auto">
              <a:xfrm>
                <a:off x="9245600" y="2082800"/>
                <a:ext cx="3581400" cy="4953000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9245600" y="2158999"/>
                <a:ext cx="35814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Storing the graph</a:t>
                </a:r>
              </a:p>
            </p:txBody>
          </p:sp>
        </p:grpSp>
        <p:sp>
          <p:nvSpPr>
            <p:cNvPr id="306" name="TextBox 305"/>
            <p:cNvSpPr txBox="1"/>
            <p:nvPr/>
          </p:nvSpPr>
          <p:spPr>
            <a:xfrm>
              <a:off x="12115799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228600" y="1905000"/>
            <a:ext cx="2852748" cy="3313748"/>
            <a:chOff x="114300" y="1447800"/>
            <a:chExt cx="4886325" cy="5675948"/>
          </a:xfrm>
        </p:grpSpPr>
        <p:sp>
          <p:nvSpPr>
            <p:cNvPr id="328" name="Rectangle 375"/>
            <p:cNvSpPr>
              <a:spLocks noChangeArrowheads="1"/>
            </p:cNvSpPr>
            <p:nvPr/>
          </p:nvSpPr>
          <p:spPr bwMode="auto">
            <a:xfrm>
              <a:off x="114300" y="2108835"/>
              <a:ext cx="4886325" cy="50149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971550" y="3352800"/>
              <a:ext cx="1371600" cy="3352800"/>
            </a:xfrm>
            <a:prstGeom prst="rect">
              <a:avLst/>
            </a:prstGeom>
            <a:solidFill>
              <a:srgbClr val="333333">
                <a:lumMod val="75000"/>
              </a:srgbClr>
            </a:soli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057275" y="3465374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0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057275" y="4005442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1</a:t>
              </a:r>
            </a:p>
          </p:txBody>
        </p:sp>
        <p:sp>
          <p:nvSpPr>
            <p:cNvPr id="332" name="Rectangle 331"/>
            <p:cNvSpPr/>
            <p:nvPr/>
          </p:nvSpPr>
          <p:spPr bwMode="auto">
            <a:xfrm>
              <a:off x="1057275" y="4545509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2</a:t>
              </a: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1057275" y="508557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3</a:t>
              </a:r>
            </a:p>
          </p:txBody>
        </p:sp>
        <p:sp>
          <p:nvSpPr>
            <p:cNvPr id="334" name="Oval 333"/>
            <p:cNvSpPr/>
            <p:nvPr/>
          </p:nvSpPr>
          <p:spPr bwMode="auto">
            <a:xfrm rot="16200000">
              <a:off x="2067523" y="5323881"/>
              <a:ext cx="1676400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1</a:t>
              </a:r>
            </a:p>
          </p:txBody>
        </p:sp>
        <p:sp>
          <p:nvSpPr>
            <p:cNvPr id="335" name="Oval 334"/>
            <p:cNvSpPr/>
            <p:nvPr/>
          </p:nvSpPr>
          <p:spPr bwMode="auto">
            <a:xfrm rot="16200000">
              <a:off x="-214402" y="4529227"/>
              <a:ext cx="1428930" cy="60007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Master</a:t>
              </a:r>
            </a:p>
          </p:txBody>
        </p:sp>
        <p:sp>
          <p:nvSpPr>
            <p:cNvPr id="336" name="Oval 335"/>
            <p:cNvSpPr/>
            <p:nvPr/>
          </p:nvSpPr>
          <p:spPr bwMode="auto">
            <a:xfrm rot="16200000" flipH="1">
              <a:off x="2119820" y="3595183"/>
              <a:ext cx="1571803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0</a:t>
              </a:r>
            </a:p>
          </p:txBody>
        </p:sp>
        <p:cxnSp>
          <p:nvCxnSpPr>
            <p:cNvPr id="337" name="Straight Arrow Connector 336"/>
            <p:cNvCxnSpPr>
              <a:cxnSpLocks noChangeShapeType="1"/>
              <a:stCxn id="335" idx="4"/>
              <a:endCxn id="330" idx="1"/>
            </p:cNvCxnSpPr>
            <p:nvPr/>
          </p:nvCxnSpPr>
          <p:spPr bwMode="auto">
            <a:xfrm flipV="1">
              <a:off x="800101" y="3658256"/>
              <a:ext cx="257174" cy="117100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" name="Straight Arrow Connector 337"/>
            <p:cNvCxnSpPr>
              <a:cxnSpLocks noChangeShapeType="1"/>
              <a:stCxn id="335" idx="4"/>
              <a:endCxn id="331" idx="1"/>
            </p:cNvCxnSpPr>
            <p:nvPr/>
          </p:nvCxnSpPr>
          <p:spPr bwMode="auto">
            <a:xfrm flipV="1">
              <a:off x="800101" y="4198324"/>
              <a:ext cx="257174" cy="6309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9" name="Group 261"/>
            <p:cNvGrpSpPr>
              <a:grpSpLocks/>
            </p:cNvGrpSpPr>
            <p:nvPr/>
          </p:nvGrpSpPr>
          <p:grpSpPr bwMode="auto">
            <a:xfrm flipV="1">
              <a:off x="800100" y="4849357"/>
              <a:ext cx="257175" cy="839034"/>
              <a:chOff x="4673600" y="5245100"/>
              <a:chExt cx="228600" cy="828675"/>
            </a:xfrm>
          </p:grpSpPr>
          <p:cxnSp>
            <p:nvCxnSpPr>
              <p:cNvPr id="356" name="Straight Arrow Connector 355"/>
              <p:cNvCxnSpPr>
                <a:cxnSpLocks noChangeShapeType="1"/>
              </p:cNvCxnSpPr>
              <p:nvPr/>
            </p:nvCxnSpPr>
            <p:spPr bwMode="auto">
              <a:xfrm flipV="1">
                <a:off x="4673600" y="5245100"/>
                <a:ext cx="228600" cy="8286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7" name="Straight Arrow Connector 356"/>
              <p:cNvCxnSpPr>
                <a:cxnSpLocks noChangeShapeType="1"/>
              </p:cNvCxnSpPr>
              <p:nvPr/>
            </p:nvCxnSpPr>
            <p:spPr bwMode="auto">
              <a:xfrm flipV="1">
                <a:off x="4673600" y="5778500"/>
                <a:ext cx="228600" cy="2952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40" name="Straight Arrow Connector 339"/>
            <p:cNvCxnSpPr>
              <a:cxnSpLocks noChangeShapeType="1"/>
              <a:stCxn id="330" idx="3"/>
              <a:endCxn id="336" idx="0"/>
            </p:cNvCxnSpPr>
            <p:nvPr/>
          </p:nvCxnSpPr>
          <p:spPr bwMode="auto">
            <a:xfrm>
              <a:off x="2243138" y="3658256"/>
              <a:ext cx="271463" cy="32804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Straight Arrow Connector 340"/>
            <p:cNvCxnSpPr>
              <a:cxnSpLocks noChangeShapeType="1"/>
              <a:stCxn id="331" idx="3"/>
              <a:endCxn id="336" idx="0"/>
            </p:cNvCxnSpPr>
            <p:nvPr/>
          </p:nvCxnSpPr>
          <p:spPr bwMode="auto">
            <a:xfrm flipV="1">
              <a:off x="2243138" y="3986304"/>
              <a:ext cx="271463" cy="21202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Straight Arrow Connector 341"/>
            <p:cNvCxnSpPr>
              <a:cxnSpLocks noChangeShapeType="1"/>
              <a:stCxn id="332" idx="3"/>
              <a:endCxn id="334" idx="0"/>
            </p:cNvCxnSpPr>
            <p:nvPr/>
          </p:nvCxnSpPr>
          <p:spPr bwMode="auto">
            <a:xfrm>
              <a:off x="2243138" y="4738391"/>
              <a:ext cx="271465" cy="97661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" name="Straight Arrow Connector 342"/>
            <p:cNvCxnSpPr>
              <a:cxnSpLocks noChangeShapeType="1"/>
              <a:stCxn id="333" idx="3"/>
              <a:endCxn id="334" idx="0"/>
            </p:cNvCxnSpPr>
            <p:nvPr/>
          </p:nvCxnSpPr>
          <p:spPr bwMode="auto">
            <a:xfrm>
              <a:off x="2243138" y="5278459"/>
              <a:ext cx="271465" cy="436543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4" name="TextBox 269"/>
            <p:cNvSpPr txBox="1">
              <a:spLocks noChangeArrowheads="1"/>
            </p:cNvSpPr>
            <p:nvPr/>
          </p:nvSpPr>
          <p:spPr bwMode="auto">
            <a:xfrm>
              <a:off x="628650" y="2891135"/>
              <a:ext cx="2057400" cy="47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rPr>
                <a:t>Input format</a:t>
              </a:r>
            </a:p>
          </p:txBody>
        </p:sp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3543300" y="3383459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6" name="Straight Arrow Connector 345"/>
            <p:cNvCxnSpPr>
              <a:cxnSpLocks noChangeShapeType="1"/>
              <a:endCxn id="345" idx="1"/>
            </p:cNvCxnSpPr>
            <p:nvPr/>
          </p:nvCxnSpPr>
          <p:spPr bwMode="auto">
            <a:xfrm flipV="1">
              <a:off x="3296841" y="4077832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3543300" y="5003662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8" name="Straight Arrow Connector 347"/>
            <p:cNvCxnSpPr>
              <a:cxnSpLocks noChangeShapeType="1"/>
              <a:endCxn id="347" idx="1"/>
            </p:cNvCxnSpPr>
            <p:nvPr/>
          </p:nvCxnSpPr>
          <p:spPr bwMode="auto">
            <a:xfrm>
              <a:off x="3296841" y="5698034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" name="Curved Connector 348"/>
            <p:cNvCxnSpPr>
              <a:cxnSpLocks noChangeShapeType="1"/>
              <a:stCxn id="345" idx="3"/>
              <a:endCxn id="347" idx="3"/>
            </p:cNvCxnSpPr>
            <p:nvPr/>
          </p:nvCxnSpPr>
          <p:spPr bwMode="auto">
            <a:xfrm>
              <a:off x="4572000" y="4077832"/>
              <a:ext cx="0" cy="1620203"/>
            </a:xfrm>
            <a:prstGeom prst="curvedConnector3">
              <a:avLst>
                <a:gd name="adj1" fmla="val 22860100000"/>
              </a:avLst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0" name="TextBox 349"/>
            <p:cNvSpPr txBox="1"/>
            <p:nvPr/>
          </p:nvSpPr>
          <p:spPr bwMode="auto">
            <a:xfrm>
              <a:off x="114300" y="2185988"/>
              <a:ext cx="4886325" cy="685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A650C"/>
                  </a:solidFill>
                  <a:effectLst/>
                  <a:uLnTx/>
                  <a:uFillTx/>
                </a:rPr>
                <a:t>Loading the graph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2860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1066800" y="56340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53" name="Rectangle 352"/>
            <p:cNvSpPr/>
            <p:nvPr/>
          </p:nvSpPr>
          <p:spPr bwMode="auto">
            <a:xfrm>
              <a:off x="1066800" y="61674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</a:p>
          </p:txBody>
        </p:sp>
        <p:cxnSp>
          <p:nvCxnSpPr>
            <p:cNvPr id="354" name="Straight Arrow Connector 353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16477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" name="Straight Arrow Connector 354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9619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8" name="Title 3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45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Lifecycle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019800" y="4648200"/>
            <a:ext cx="2057400" cy="762000"/>
          </a:xfrm>
          <a:prstGeom prst="ellipse">
            <a:avLst/>
          </a:prstGeom>
          <a:solidFill>
            <a:srgbClr val="4E70A7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Output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04800" y="2438400"/>
            <a:ext cx="6016299" cy="4114800"/>
            <a:chOff x="381000" y="1447800"/>
            <a:chExt cx="6016299" cy="4114800"/>
          </a:xfrm>
        </p:grpSpPr>
        <p:sp>
          <p:nvSpPr>
            <p:cNvPr id="21" name="Oval 20"/>
            <p:cNvSpPr/>
            <p:nvPr/>
          </p:nvSpPr>
          <p:spPr>
            <a:xfrm>
              <a:off x="2895600" y="31050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All Vertices Halted?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81000" y="1447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Input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895600" y="18858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Compute 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Superstep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62400" y="38670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895600" y="43242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Master halted?</a:t>
              </a:r>
            </a:p>
          </p:txBody>
        </p:sp>
        <p:cxnSp>
          <p:nvCxnSpPr>
            <p:cNvPr id="26" name="Straight Arrow Connector 25"/>
            <p:cNvCxnSpPr>
              <a:stCxn id="21" idx="4"/>
              <a:endCxn id="25" idx="0"/>
            </p:cNvCxnSpPr>
            <p:nvPr/>
          </p:nvCxnSpPr>
          <p:spPr>
            <a:xfrm>
              <a:off x="3924300" y="38670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3810000" y="51624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28" name="Straight Arrow Connector 27"/>
            <p:cNvCxnSpPr>
              <a:stCxn id="21" idx="6"/>
              <a:endCxn id="19" idx="1"/>
            </p:cNvCxnSpPr>
            <p:nvPr/>
          </p:nvCxnSpPr>
          <p:spPr>
            <a:xfrm>
              <a:off x="4953000" y="3486090"/>
              <a:ext cx="1444299" cy="2069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19" idx="3"/>
            </p:cNvCxnSpPr>
            <p:nvPr/>
          </p:nvCxnSpPr>
          <p:spPr>
            <a:xfrm flipV="1">
              <a:off x="4953000" y="4231808"/>
              <a:ext cx="1444299" cy="4734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5334000" y="31812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6400" y="45528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32" name="Straight Arrow Connector 31"/>
            <p:cNvCxnSpPr>
              <a:stCxn id="22" idx="6"/>
              <a:endCxn id="23" idx="1"/>
            </p:cNvCxnSpPr>
            <p:nvPr/>
          </p:nvCxnSpPr>
          <p:spPr>
            <a:xfrm>
              <a:off x="2438400" y="1828800"/>
              <a:ext cx="758499" cy="1686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23" idx="4"/>
              <a:endCxn id="21" idx="0"/>
            </p:cNvCxnSpPr>
            <p:nvPr/>
          </p:nvCxnSpPr>
          <p:spPr>
            <a:xfrm>
              <a:off x="3924300" y="26478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4" name="Curved Connector 33"/>
            <p:cNvCxnSpPr>
              <a:stCxn id="25" idx="4"/>
              <a:endCxn id="23" idx="2"/>
            </p:cNvCxnSpPr>
            <p:nvPr/>
          </p:nvCxnSpPr>
          <p:spPr>
            <a:xfrm rot="5400000" flipH="1">
              <a:off x="2000250" y="3162240"/>
              <a:ext cx="2819400" cy="1028700"/>
            </a:xfrm>
            <a:prstGeom prst="curvedConnector4">
              <a:avLst>
                <a:gd name="adj1" fmla="val -8108"/>
                <a:gd name="adj2" fmla="val 177259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4648200" y="228600"/>
            <a:ext cx="4267200" cy="2620954"/>
            <a:chOff x="8534400" y="4343400"/>
            <a:chExt cx="5410200" cy="3322995"/>
          </a:xfrm>
        </p:grpSpPr>
        <p:sp>
          <p:nvSpPr>
            <p:cNvPr id="44" name="Oval 43"/>
            <p:cNvSpPr/>
            <p:nvPr/>
          </p:nvSpPr>
          <p:spPr>
            <a:xfrm>
              <a:off x="85344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Active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18872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Inactive</a:t>
              </a:r>
            </a:p>
          </p:txBody>
        </p:sp>
        <p:cxnSp>
          <p:nvCxnSpPr>
            <p:cNvPr id="46" name="Curved Connector 45"/>
            <p:cNvCxnSpPr>
              <a:stCxn id="44" idx="7"/>
              <a:endCxn id="45" idx="1"/>
            </p:cNvCxnSpPr>
            <p:nvPr/>
          </p:nvCxnSpPr>
          <p:spPr>
            <a:xfrm rot="5400000" flipH="1" flipV="1">
              <a:off x="11239500" y="5182393"/>
              <a:ext cx="12700" cy="1897998"/>
            </a:xfrm>
            <a:prstGeom prst="curvedConnector3">
              <a:avLst>
                <a:gd name="adj1" fmla="val 4485795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7" name="Curved Connector 46"/>
            <p:cNvCxnSpPr>
              <a:stCxn id="45" idx="3"/>
              <a:endCxn id="44" idx="5"/>
            </p:cNvCxnSpPr>
            <p:nvPr/>
          </p:nvCxnSpPr>
          <p:spPr>
            <a:xfrm rot="5400000">
              <a:off x="11239500" y="5721209"/>
              <a:ext cx="12700" cy="1897998"/>
            </a:xfrm>
            <a:prstGeom prst="curvedConnector3">
              <a:avLst>
                <a:gd name="adj1" fmla="val 4244843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10439400" y="5105400"/>
              <a:ext cx="1269849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Vote to Halt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210800" y="7315200"/>
              <a:ext cx="1655620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Received Message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88029" y="4343400"/>
              <a:ext cx="2778160" cy="585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Vertex Lifecycle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568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3" name="Picture 2" descr="Untitled 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2893"/>
            <a:ext cx="8351145" cy="41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14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Trace</a:t>
            </a:r>
            <a:endParaRPr lang="en-US" dirty="0"/>
          </a:p>
        </p:txBody>
      </p:sp>
      <p:sp>
        <p:nvSpPr>
          <p:cNvPr id="132" name="Rectangle 45"/>
          <p:cNvSpPr>
            <a:spLocks noChangeArrowheads="1"/>
          </p:cNvSpPr>
          <p:nvPr/>
        </p:nvSpPr>
        <p:spPr bwMode="auto">
          <a:xfrm>
            <a:off x="7216973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3" name="Rectangle 44"/>
          <p:cNvSpPr>
            <a:spLocks noChangeArrowheads="1"/>
          </p:cNvSpPr>
          <p:nvPr/>
        </p:nvSpPr>
        <p:spPr bwMode="auto">
          <a:xfrm>
            <a:off x="5529262" y="2057401"/>
            <a:ext cx="241101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4" name="Rectangle 43"/>
          <p:cNvSpPr>
            <a:spLocks noChangeArrowheads="1"/>
          </p:cNvSpPr>
          <p:nvPr/>
        </p:nvSpPr>
        <p:spPr bwMode="auto">
          <a:xfrm>
            <a:off x="3841551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cxnSp>
        <p:nvCxnSpPr>
          <p:cNvPr id="135" name="Straight Arrow Connector 134"/>
          <p:cNvCxnSpPr>
            <a:stCxn id="180" idx="6"/>
            <a:endCxn id="141" idx="2"/>
          </p:cNvCxnSpPr>
          <p:nvPr/>
        </p:nvCxnSpPr>
        <p:spPr bwMode="auto">
          <a:xfrm>
            <a:off x="3466503" y="2464862"/>
            <a:ext cx="1043566" cy="10246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6" name="Straight Arrow Connector 135"/>
          <p:cNvCxnSpPr/>
          <p:nvPr/>
        </p:nvCxnSpPr>
        <p:spPr bwMode="auto">
          <a:xfrm flipV="1">
            <a:off x="5166122" y="2359941"/>
            <a:ext cx="1042984" cy="10254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>
            <a:stCxn id="181" idx="6"/>
            <a:endCxn id="142" idx="2"/>
          </p:cNvCxnSpPr>
          <p:nvPr/>
        </p:nvCxnSpPr>
        <p:spPr bwMode="auto">
          <a:xfrm>
            <a:off x="3466504" y="3489544"/>
            <a:ext cx="1042988" cy="102468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 bwMode="auto">
          <a:xfrm flipV="1">
            <a:off x="3466505" y="2486564"/>
            <a:ext cx="1042985" cy="2049364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4509492" y="2131339"/>
            <a:ext cx="617934" cy="2716411"/>
            <a:chOff x="5451475" y="4213225"/>
            <a:chExt cx="549427" cy="2682875"/>
          </a:xfrm>
        </p:grpSpPr>
        <p:sp>
          <p:nvSpPr>
            <p:cNvPr id="140" name="Oval 139"/>
            <p:cNvSpPr/>
            <p:nvPr/>
          </p:nvSpPr>
          <p:spPr>
            <a:xfrm>
              <a:off x="5451475" y="4213225"/>
              <a:ext cx="549427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5451989" y="5225317"/>
              <a:ext cx="548913" cy="65869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5451475" y="6237288"/>
              <a:ext cx="549427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/>
            <p:cNvCxnSpPr>
              <a:stCxn id="140" idx="4"/>
            </p:cNvCxnSpPr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4" name="Straight Arrow Connector 143"/>
            <p:cNvCxnSpPr>
              <a:stCxn id="141" idx="4"/>
            </p:cNvCxnSpPr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5" name="Curved Connector 144"/>
            <p:cNvCxnSpPr>
              <a:stCxn id="142" idx="2"/>
              <a:endCxn id="140" idx="2"/>
            </p:cNvCxnSpPr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145"/>
            <p:cNvCxnSpPr/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7" name="Straight Arrow Connector 146"/>
            <p:cNvCxnSpPr/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8" name="Curved Connector 147"/>
            <p:cNvCxnSpPr/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49" name="Straight Arrow Connector 148"/>
          <p:cNvCxnSpPr/>
          <p:nvPr/>
        </p:nvCxnSpPr>
        <p:spPr bwMode="auto">
          <a:xfrm>
            <a:off x="5166125" y="3426742"/>
            <a:ext cx="1044771" cy="1025486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6172200" y="2131339"/>
            <a:ext cx="616148" cy="2718019"/>
            <a:chOff x="6928961" y="4213225"/>
            <a:chExt cx="548913" cy="2683727"/>
          </a:xfrm>
        </p:grpSpPr>
        <p:sp>
          <p:nvSpPr>
            <p:cNvPr id="151" name="Oval 150"/>
            <p:cNvSpPr/>
            <p:nvPr/>
          </p:nvSpPr>
          <p:spPr>
            <a:xfrm>
              <a:off x="6928961" y="4213225"/>
              <a:ext cx="548913" cy="65863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6928961" y="5224186"/>
              <a:ext cx="548913" cy="660219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6928961" y="6238257"/>
              <a:ext cx="548913" cy="658695"/>
            </a:xfrm>
            <a:prstGeom prst="ellipse">
              <a:avLst/>
            </a:prstGeom>
            <a:solidFill>
              <a:srgbClr val="7399D2"/>
            </a:solidFill>
            <a:ln w="25400" cap="flat" cmpd="sng" algn="ctr">
              <a:solidFill>
                <a:srgbClr val="7399D2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4" name="Straight Arrow Connector 153"/>
            <p:cNvCxnSpPr>
              <a:stCxn id="151" idx="4"/>
            </p:cNvCxnSpPr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5" name="Straight Arrow Connector 154"/>
            <p:cNvCxnSpPr>
              <a:stCxn id="152" idx="4"/>
            </p:cNvCxnSpPr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8" name="Curved Connector 157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9" name="Straight Arrow Connector 158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1" name="Curved Connector 160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7833122" y="2131339"/>
            <a:ext cx="617934" cy="2716411"/>
            <a:chOff x="8405812" y="4213225"/>
            <a:chExt cx="549275" cy="2682875"/>
          </a:xfrm>
        </p:grpSpPr>
        <p:sp>
          <p:nvSpPr>
            <p:cNvPr id="163" name="Oval 162"/>
            <p:cNvSpPr/>
            <p:nvPr/>
          </p:nvSpPr>
          <p:spPr>
            <a:xfrm>
              <a:off x="8405812" y="4213225"/>
              <a:ext cx="549275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8405812" y="5224463"/>
              <a:ext cx="549275" cy="660400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8405812" y="6237288"/>
              <a:ext cx="549275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66" name="Straight Arrow Connector 165"/>
            <p:cNvCxnSpPr>
              <a:stCxn id="163" idx="4"/>
            </p:cNvCxnSpPr>
            <p:nvPr/>
          </p:nvCxnSpPr>
          <p:spPr>
            <a:xfrm rot="16200000" flipH="1">
              <a:off x="8509793" y="5042694"/>
              <a:ext cx="352425" cy="11113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stCxn id="164" idx="4"/>
            </p:cNvCxnSpPr>
            <p:nvPr/>
          </p:nvCxnSpPr>
          <p:spPr>
            <a:xfrm rot="5400000">
              <a:off x="850423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8" name="Curved Connector 167"/>
            <p:cNvCxnSpPr>
              <a:stCxn id="165" idx="2"/>
              <a:endCxn id="163" idx="2"/>
            </p:cNvCxnSpPr>
            <p:nvPr/>
          </p:nvCxnSpPr>
          <p:spPr>
            <a:xfrm rot="10800000">
              <a:off x="8405812" y="4541838"/>
              <a:ext cx="1587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69" name="Straight Arrow Connector 168"/>
          <p:cNvCxnSpPr/>
          <p:nvPr/>
        </p:nvCxnSpPr>
        <p:spPr>
          <a:xfrm flipV="1">
            <a:off x="6842522" y="2359940"/>
            <a:ext cx="1044774" cy="2050971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314325" y="2057400"/>
            <a:ext cx="8499276" cy="3529727"/>
            <a:chOff x="1722437" y="4140200"/>
            <a:chExt cx="7554913" cy="3486150"/>
          </a:xfrm>
        </p:grpSpPr>
        <p:grpSp>
          <p:nvGrpSpPr>
            <p:cNvPr id="171" name="Group 2"/>
            <p:cNvGrpSpPr>
              <a:grpSpLocks/>
            </p:cNvGrpSpPr>
            <p:nvPr/>
          </p:nvGrpSpPr>
          <p:grpSpPr bwMode="auto">
            <a:xfrm>
              <a:off x="3975100" y="4213225"/>
              <a:ext cx="549275" cy="2682875"/>
              <a:chOff x="3878263" y="3871913"/>
              <a:chExt cx="549275" cy="2682875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3878262" y="3871913"/>
                <a:ext cx="549275" cy="658813"/>
              </a:xfrm>
              <a:prstGeom prst="ellipse">
                <a:avLst/>
              </a:prstGeom>
              <a:solidFill>
                <a:srgbClr val="FA650C"/>
              </a:solidFill>
              <a:ln w="31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878262" y="4883151"/>
                <a:ext cx="549275" cy="660400"/>
              </a:xfrm>
              <a:prstGeom prst="ellipse">
                <a:avLst/>
              </a:prstGeom>
              <a:solidFill>
                <a:srgbClr val="478336"/>
              </a:solidFill>
              <a:ln w="25400" cap="flat" cmpd="sng" algn="ctr">
                <a:solidFill>
                  <a:srgbClr val="478336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878262" y="5895976"/>
                <a:ext cx="549275" cy="658812"/>
              </a:xfrm>
              <a:prstGeom prst="ellipse">
                <a:avLst/>
              </a:prstGeom>
              <a:solidFill>
                <a:srgbClr val="7399D2"/>
              </a:solidFill>
              <a:ln w="25400" cap="flat" cmpd="sng" algn="ctr">
                <a:solidFill>
                  <a:srgbClr val="7399D2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83" name="Straight Arrow Connector 182"/>
              <p:cNvCxnSpPr>
                <a:stCxn id="180" idx="4"/>
              </p:cNvCxnSpPr>
              <p:nvPr/>
            </p:nvCxnSpPr>
            <p:spPr>
              <a:xfrm rot="16200000" flipH="1">
                <a:off x="3981450" y="4702176"/>
                <a:ext cx="352425" cy="95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184" name="Straight Arrow Connector 183"/>
              <p:cNvCxnSpPr>
                <a:stCxn id="181" idx="4"/>
              </p:cNvCxnSpPr>
              <p:nvPr/>
            </p:nvCxnSpPr>
            <p:spPr>
              <a:xfrm rot="5400000">
                <a:off x="3976687" y="5719764"/>
                <a:ext cx="35242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172" name="Group 7193"/>
            <p:cNvGrpSpPr>
              <a:grpSpLocks/>
            </p:cNvGrpSpPr>
            <p:nvPr/>
          </p:nvGrpSpPr>
          <p:grpSpPr bwMode="auto">
            <a:xfrm>
              <a:off x="1722437" y="4140200"/>
              <a:ext cx="7554913" cy="3486150"/>
              <a:chOff x="1722437" y="4140200"/>
              <a:chExt cx="7554913" cy="3486150"/>
            </a:xfrm>
          </p:grpSpPr>
          <p:sp>
            <p:nvSpPr>
              <p:cNvPr id="174" name="TextBox 46"/>
              <p:cNvSpPr txBox="1">
                <a:spLocks noChangeArrowheads="1"/>
              </p:cNvSpPr>
              <p:nvPr/>
            </p:nvSpPr>
            <p:spPr bwMode="auto">
              <a:xfrm>
                <a:off x="1868487" y="42052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1</a:t>
                </a:r>
              </a:p>
            </p:txBody>
          </p:sp>
          <p:sp>
            <p:nvSpPr>
              <p:cNvPr id="175" name="TextBox 47"/>
              <p:cNvSpPr txBox="1">
                <a:spLocks noChangeArrowheads="1"/>
              </p:cNvSpPr>
              <p:nvPr/>
            </p:nvSpPr>
            <p:spPr bwMode="auto">
              <a:xfrm>
                <a:off x="1868487" y="52339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2</a:t>
                </a:r>
              </a:p>
            </p:txBody>
          </p:sp>
          <p:sp>
            <p:nvSpPr>
              <p:cNvPr id="176" name="Rectangle 48"/>
              <p:cNvSpPr>
                <a:spLocks noChangeArrowheads="1"/>
              </p:cNvSpPr>
              <p:nvPr/>
            </p:nvSpPr>
            <p:spPr bwMode="auto">
              <a:xfrm>
                <a:off x="1792287" y="4140200"/>
                <a:ext cx="7297738" cy="7715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7" name="Rectangle 49"/>
              <p:cNvSpPr>
                <a:spLocks noChangeArrowheads="1"/>
              </p:cNvSpPr>
              <p:nvPr/>
            </p:nvSpPr>
            <p:spPr bwMode="auto">
              <a:xfrm>
                <a:off x="1792287" y="5168900"/>
                <a:ext cx="7297738" cy="18002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8" name="Right Arrow 50"/>
              <p:cNvSpPr>
                <a:spLocks noChangeArrowheads="1"/>
              </p:cNvSpPr>
              <p:nvPr/>
            </p:nvSpPr>
            <p:spPr bwMode="auto">
              <a:xfrm>
                <a:off x="1722437" y="7035799"/>
                <a:ext cx="7554913" cy="264349"/>
              </a:xfrm>
              <a:prstGeom prst="rightArrow">
                <a:avLst>
                  <a:gd name="adj1" fmla="val 50000"/>
                  <a:gd name="adj2" fmla="val 49439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9" name="TextBox 51"/>
              <p:cNvSpPr txBox="1">
                <a:spLocks noChangeArrowheads="1"/>
              </p:cNvSpPr>
              <p:nvPr/>
            </p:nvSpPr>
            <p:spPr bwMode="auto">
              <a:xfrm>
                <a:off x="1722437" y="7188200"/>
                <a:ext cx="2041525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Time</a:t>
                </a:r>
              </a:p>
            </p:txBody>
          </p:sp>
        </p:grpSp>
        <p:cxnSp>
          <p:nvCxnSpPr>
            <p:cNvPr id="173" name="Curved Connector 172"/>
            <p:cNvCxnSpPr>
              <a:stCxn id="182" idx="2"/>
              <a:endCxn id="180" idx="2"/>
            </p:cNvCxnSpPr>
            <p:nvPr/>
          </p:nvCxnSpPr>
          <p:spPr>
            <a:xfrm rot="10800000">
              <a:off x="3975099" y="4543425"/>
              <a:ext cx="12700" cy="2024063"/>
            </a:xfrm>
            <a:prstGeom prst="curved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6128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in MapReduce</a:t>
            </a:r>
            <a:endParaRPr lang="en-US" dirty="0"/>
          </a:p>
        </p:txBody>
      </p:sp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7293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08" grpId="0" animBg="1"/>
      <p:bldP spid="309" grpId="0" animBg="1"/>
      <p:bldP spid="315" grpId="0" animBg="1"/>
      <p:bldP spid="316" grpId="0" animBg="1"/>
      <p:bldP spid="317" grpId="0" animBg="1"/>
      <p:bldP spid="320" grpId="0" animBg="1"/>
      <p:bldP spid="323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457200"/>
            <a:ext cx="52780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Franklin Gothic Book"/>
              </a:rPr>
              <a:t>Graph Processing Frameworks</a:t>
            </a:r>
            <a:endParaRPr lang="en-US" sz="3200" b="0" dirty="0"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(Waste container)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201143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: Motivation</a:t>
            </a:r>
            <a:endParaRPr lang="en-US" dirty="0"/>
          </a:p>
        </p:txBody>
      </p:sp>
      <p:pic>
        <p:nvPicPr>
          <p:cNvPr id="4" name="Picture 3" descr="graph_analytics_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1" y="1295400"/>
            <a:ext cx="792089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= Spark for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of record-oriented and graph-oriented processing</a:t>
            </a:r>
          </a:p>
          <a:p>
            <a:r>
              <a:rPr lang="en-US" dirty="0" smtClean="0"/>
              <a:t>Extends RDDs to Resilient Distributed Property Graphs</a:t>
            </a:r>
          </a:p>
          <a:p>
            <a:r>
              <a:rPr lang="en-US" dirty="0" smtClean="0"/>
              <a:t>Property graphs:</a:t>
            </a:r>
          </a:p>
          <a:p>
            <a:pPr lvl="1"/>
            <a:r>
              <a:rPr lang="en-US" dirty="0" smtClean="0"/>
              <a:t>Present different views of the graph (vertices, edges, triplets)</a:t>
            </a:r>
          </a:p>
          <a:p>
            <a:pPr lvl="1"/>
            <a:r>
              <a:rPr lang="en-US" dirty="0" smtClean="0"/>
              <a:t>Support map-like operations</a:t>
            </a:r>
          </a:p>
          <a:p>
            <a:pPr lvl="1"/>
            <a:r>
              <a:rPr lang="en-US" dirty="0" smtClean="0"/>
              <a:t>Support distributed </a:t>
            </a:r>
            <a:r>
              <a:rPr lang="en-US" dirty="0" err="1" smtClean="0"/>
              <a:t>Pregel</a:t>
            </a:r>
            <a:r>
              <a:rPr lang="en-US" dirty="0" smtClean="0"/>
              <a:t>-like aggregations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78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Graph: Example</a:t>
            </a:r>
            <a:endParaRPr lang="en-US" dirty="0"/>
          </a:p>
        </p:txBody>
      </p:sp>
      <p:pic>
        <p:nvPicPr>
          <p:cNvPr id="4" name="Picture 3" descr="property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67267"/>
            <a:ext cx="7631684" cy="49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78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Underneath the Covers</a:t>
            </a:r>
            <a:endParaRPr lang="en-US" dirty="0"/>
          </a:p>
        </p:txBody>
      </p:sp>
      <p:pic>
        <p:nvPicPr>
          <p:cNvPr id="5" name="Picture 4" descr="vertex_routing_edge_t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" y="1295400"/>
            <a:ext cx="7694981" cy="505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76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77565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Parallel graph traversals</a:t>
            </a:r>
          </a:p>
          <a:p>
            <a:pPr lvl="1"/>
            <a:r>
              <a:rPr lang="en-US" dirty="0" smtClean="0"/>
              <a:t>Local computations</a:t>
            </a:r>
          </a:p>
          <a:p>
            <a:pPr lvl="1"/>
            <a:r>
              <a:rPr lang="en-US" dirty="0" smtClean="0"/>
              <a:t>Message passing along graph edges</a:t>
            </a:r>
          </a:p>
          <a:p>
            <a:r>
              <a:rPr lang="en-US" dirty="0" smtClean="0"/>
              <a:t>Iterations</a:t>
            </a:r>
          </a:p>
        </p:txBody>
      </p:sp>
      <p:sp>
        <p:nvSpPr>
          <p:cNvPr id="4" name="TextBox 3"/>
          <p:cNvSpPr txBox="1"/>
          <p:nvPr/>
        </p:nvSpPr>
        <p:spPr>
          <a:xfrm rot="21322678">
            <a:off x="5275536" y="5782190"/>
            <a:ext cx="358243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Spark to the rescue?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Left Arrow 4"/>
          <p:cNvSpPr/>
          <p:nvPr/>
        </p:nvSpPr>
        <p:spPr bwMode="auto">
          <a:xfrm rot="946523">
            <a:off x="2060467" y="2458701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152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Spark!</a:t>
            </a:r>
            <a:endParaRPr lang="en-US" dirty="0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467650" y="6400800"/>
            <a:ext cx="7676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(omitting the second MapReduce job for simplicity; no handling of dangling links)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196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1" name="Can 20"/>
          <p:cNvSpPr/>
          <p:nvPr/>
        </p:nvSpPr>
        <p:spPr bwMode="auto">
          <a:xfrm>
            <a:off x="4038600" y="20998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4610100" y="1871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endCxn id="25" idx="0"/>
          </p:cNvCxnSpPr>
          <p:nvPr/>
        </p:nvCxnSpPr>
        <p:spPr bwMode="auto">
          <a:xfrm>
            <a:off x="4610100" y="2633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8" name="Can 27"/>
          <p:cNvSpPr/>
          <p:nvPr/>
        </p:nvSpPr>
        <p:spPr bwMode="auto">
          <a:xfrm>
            <a:off x="4038600" y="37762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4610100" y="3547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endCxn id="35" idx="0"/>
          </p:cNvCxnSpPr>
          <p:nvPr/>
        </p:nvCxnSpPr>
        <p:spPr bwMode="auto">
          <a:xfrm>
            <a:off x="4610100" y="4309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6" name="Can 35"/>
          <p:cNvSpPr/>
          <p:nvPr/>
        </p:nvSpPr>
        <p:spPr bwMode="auto">
          <a:xfrm>
            <a:off x="4038600" y="54526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4610100" y="52240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8571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18712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35476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8" idx="0"/>
          </p:cNvCxnSpPr>
          <p:nvPr/>
        </p:nvCxnSpPr>
        <p:spPr bwMode="auto">
          <a:xfrm>
            <a:off x="4610100" y="5224046"/>
            <a:ext cx="4425" cy="914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1365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56842</TotalTime>
  <Words>1846</Words>
  <Application>Microsoft Macintosh PowerPoint</Application>
  <PresentationFormat>On-screen Show (4:3)</PresentationFormat>
  <Paragraphs>433</Paragraphs>
  <Slides>55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Default Design</vt:lpstr>
      <vt:lpstr>Worksheet</vt:lpstr>
      <vt:lpstr>PowerPoint Presentation</vt:lpstr>
      <vt:lpstr>PowerPoint Presentation</vt:lpstr>
      <vt:lpstr>Characteristics of Graph Algorithms</vt:lpstr>
      <vt:lpstr>PageRank: Defined</vt:lpstr>
      <vt:lpstr>PageRank in MapReduce</vt:lpstr>
      <vt:lpstr>MapReduce Sucks</vt:lpstr>
      <vt:lpstr>Characteristics of Graph Algorithms</vt:lpstr>
      <vt:lpstr>Let’s Spark!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 vs. Spark</vt:lpstr>
      <vt:lpstr>MapReduce Sucks</vt:lpstr>
      <vt:lpstr>Characteristics of Graph Algorithms</vt:lpstr>
      <vt:lpstr>Big Data Processing in a Nutshell</vt:lpstr>
      <vt:lpstr>Characteristics of Graph Algorithms</vt:lpstr>
      <vt:lpstr>Simple Partitioning Techniques</vt:lpstr>
      <vt:lpstr>How much difference does it make?</vt:lpstr>
      <vt:lpstr>How much difference does it make?</vt:lpstr>
      <vt:lpstr>How much difference does it make?</vt:lpstr>
      <vt:lpstr>How much difference does it make?</vt:lpstr>
      <vt:lpstr>How much difference does it make?</vt:lpstr>
      <vt:lpstr>Country Structure in Facebook</vt:lpstr>
      <vt:lpstr>Aside: Partitioning Geo-data</vt:lpstr>
      <vt:lpstr>Geo-data = regular graph</vt:lpstr>
      <vt:lpstr>Space-filling curves: Z-Order Curves</vt:lpstr>
      <vt:lpstr>Space-filling curves: Hilbert Curves</vt:lpstr>
      <vt:lpstr>PowerPoint Presentation</vt:lpstr>
      <vt:lpstr>General-Purpose Graph Partitioning</vt:lpstr>
      <vt:lpstr>Graph Coarsening</vt:lpstr>
      <vt:lpstr>Partition</vt:lpstr>
      <vt:lpstr>Partition</vt:lpstr>
      <vt:lpstr>Partition + Replicate</vt:lpstr>
      <vt:lpstr>PowerPoint Presentation</vt:lpstr>
      <vt:lpstr>MapReduce PageRank</vt:lpstr>
      <vt:lpstr>Pregel: Computational Model</vt:lpstr>
      <vt:lpstr>Pregel</vt:lpstr>
      <vt:lpstr>Pregel: Implementation</vt:lpstr>
      <vt:lpstr>Pregel: PageRank</vt:lpstr>
      <vt:lpstr>Pregel: SSSP</vt:lpstr>
      <vt:lpstr>Pregel: Combiners</vt:lpstr>
      <vt:lpstr>PowerPoint Presentation</vt:lpstr>
      <vt:lpstr>Giraph Architecture</vt:lpstr>
      <vt:lpstr>Giraph Dataflow</vt:lpstr>
      <vt:lpstr>Giraph Lifecycle</vt:lpstr>
      <vt:lpstr>Giraph Example</vt:lpstr>
      <vt:lpstr>Execution Trace</vt:lpstr>
      <vt:lpstr>PowerPoint Presentation</vt:lpstr>
      <vt:lpstr>GraphX: Motivation</vt:lpstr>
      <vt:lpstr>GraphX = Spark for Graphs</vt:lpstr>
      <vt:lpstr>Property Graph: Example</vt:lpstr>
      <vt:lpstr>Underneath the Covers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11497</cp:revision>
  <dcterms:created xsi:type="dcterms:W3CDTF">2012-08-31T06:36:49Z</dcterms:created>
  <dcterms:modified xsi:type="dcterms:W3CDTF">2016-03-22T02:47:05Z</dcterms:modified>
  <cp:category/>
</cp:coreProperties>
</file>